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3"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259" r:id="rId18"/>
    <p:sldId id="261" r:id="rId19"/>
    <p:sldId id="283" r:id="rId20"/>
    <p:sldId id="284" r:id="rId21"/>
    <p:sldId id="265" r:id="rId22"/>
    <p:sldId id="266" r:id="rId23"/>
    <p:sldId id="267" r:id="rId24"/>
    <p:sldId id="268" r:id="rId25"/>
    <p:sldId id="285" r:id="rId26"/>
    <p:sldId id="269" r:id="rId27"/>
    <p:sldId id="289" r:id="rId28"/>
    <p:sldId id="286" r:id="rId29"/>
    <p:sldId id="270" r:id="rId30"/>
    <p:sldId id="287" r:id="rId31"/>
    <p:sldId id="271" r:id="rId32"/>
    <p:sldId id="272" r:id="rId33"/>
    <p:sldId id="274" r:id="rId34"/>
    <p:sldId id="276" r:id="rId35"/>
    <p:sldId id="277" r:id="rId36"/>
    <p:sldId id="278" r:id="rId37"/>
    <p:sldId id="288" r:id="rId38"/>
    <p:sldId id="279" r:id="rId39"/>
    <p:sldId id="281" r:id="rId40"/>
    <p:sldId id="282" r:id="rId41"/>
    <p:sldId id="26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75898" autoAdjust="0"/>
  </p:normalViewPr>
  <p:slideViewPr>
    <p:cSldViewPr snapToGrid="0" snapToObjects="1">
      <p:cViewPr varScale="1">
        <p:scale>
          <a:sx n="86" d="100"/>
          <a:sy n="86" d="100"/>
        </p:scale>
        <p:origin x="247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48EA-3069-42F6-B0C0-0ACE08E4C278}" type="datetimeFigureOut">
              <a:rPr lang="en-US" smtClean="0"/>
              <a:t>7/27/2016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034CB-9E93-401A-AB4C-350885128F65}" type="slidenum">
              <a:rPr lang="en-US" smtClean="0"/>
              <a:t>‹#›</a:t>
            </a:fld>
            <a:endParaRPr lang="en-US"/>
          </a:p>
        </p:txBody>
      </p:sp>
    </p:spTree>
    <p:extLst>
      <p:ext uri="{BB962C8B-B14F-4D97-AF65-F5344CB8AC3E}">
        <p14:creationId xmlns:p14="http://schemas.microsoft.com/office/powerpoint/2010/main" val="268666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google.com/search?q=define+impiety&amp;sa=X&amp;ved=0ahUKEwiIzbjOm5HOAhUFxGMKHU6fBPMQ_SoIJTAA" TargetMode="External"/><Relationship Id="rId3" Type="http://schemas.openxmlformats.org/officeDocument/2006/relationships/hyperlink" Target="https://www.google.com/search?q=define+profanity&amp;sa=X&amp;ved=0ahUKEwiIzbjOm5HOAhUFxGMKHU6fBPMQ_SoIIDAA" TargetMode="External"/><Relationship Id="rId7" Type="http://schemas.openxmlformats.org/officeDocument/2006/relationships/hyperlink" Target="https://www.google.com/search?q=define+curse&amp;sa=X&amp;ved=0ahUKEwiIzbjOm5HOAhUFxGMKHU6fBPMQ_SoIJDAA"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google.com/search?q=define+swearing&amp;sa=X&amp;ved=0ahUKEwiIzbjOm5HOAhUFxGMKHU6fBPMQ_SoIIzAA" TargetMode="External"/><Relationship Id="rId5" Type="http://schemas.openxmlformats.org/officeDocument/2006/relationships/hyperlink" Target="https://www.google.com/search?q=define+irreverence&amp;sa=X&amp;ved=0ahUKEwiIzbjOm5HOAhUFxGMKHU6fBPMQ_SoIIjAA" TargetMode="External"/><Relationship Id="rId4" Type="http://schemas.openxmlformats.org/officeDocument/2006/relationships/hyperlink" Target="https://www.google.com/search?q=define+sacrilege&amp;sa=X&amp;ved=0ahUKEwiIzbjOm5HOAhUFxGMKHU6fBPMQ_SoIITAA" TargetMode="External"/><Relationship Id="rId9" Type="http://schemas.openxmlformats.org/officeDocument/2006/relationships/hyperlink" Target="https://www.google.com/search?q=define+desecration&amp;sa=X&amp;ved=0ahUKEwiIzbjOm5HOAhUFxGMKHU6fBPMQ_SoIJjA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solidFill>
                  <a:schemeClr val="bg1"/>
                </a:solidFill>
                <a:latin typeface="Arial" panose="020B0604020202020204" pitchFamily="34" charset="0"/>
                <a:cs typeface="Arial" panose="020B0604020202020204" pitchFamily="34" charset="0"/>
              </a:rPr>
              <a:t>John 11: 47</a:t>
            </a:r>
            <a:r>
              <a:rPr lang="en-US" sz="1200" b="1" dirty="0">
                <a:solidFill>
                  <a:schemeClr val="bg1"/>
                </a:solidFill>
                <a:latin typeface="Arial" panose="020B0604020202020204" pitchFamily="34" charset="0"/>
                <a:cs typeface="Arial" panose="020B0604020202020204" pitchFamily="34" charset="0"/>
              </a:rPr>
              <a:t> Therefore the </a:t>
            </a:r>
            <a:r>
              <a:rPr lang="en-US" sz="1200" b="1" u="sng" dirty="0">
                <a:solidFill>
                  <a:schemeClr val="bg1"/>
                </a:solidFill>
                <a:latin typeface="Arial" panose="020B0604020202020204" pitchFamily="34" charset="0"/>
                <a:cs typeface="Arial" panose="020B0604020202020204" pitchFamily="34" charset="0"/>
              </a:rPr>
              <a:t>chief priests and the Pharisees convened a council</a:t>
            </a:r>
            <a:r>
              <a:rPr lang="en-US" sz="1200" b="1" dirty="0">
                <a:solidFill>
                  <a:schemeClr val="bg1"/>
                </a:solidFill>
                <a:latin typeface="Arial" panose="020B0604020202020204" pitchFamily="34" charset="0"/>
                <a:cs typeface="Arial" panose="020B0604020202020204" pitchFamily="34" charset="0"/>
              </a:rPr>
              <a:t>, and were saying, “What are we doing? For this man is performing many signs. </a:t>
            </a:r>
            <a:r>
              <a:rPr lang="en-US" sz="1200" b="1" baseline="30000" dirty="0">
                <a:solidFill>
                  <a:schemeClr val="bg1"/>
                </a:solidFill>
                <a:latin typeface="Arial" panose="020B0604020202020204" pitchFamily="34" charset="0"/>
                <a:cs typeface="Arial" panose="020B0604020202020204" pitchFamily="34" charset="0"/>
              </a:rPr>
              <a:t>48</a:t>
            </a:r>
            <a:r>
              <a:rPr lang="en-US" sz="1200" b="1" dirty="0">
                <a:solidFill>
                  <a:schemeClr val="bg1"/>
                </a:solidFill>
                <a:latin typeface="Arial" panose="020B0604020202020204" pitchFamily="34" charset="0"/>
                <a:cs typeface="Arial" panose="020B0604020202020204" pitchFamily="34" charset="0"/>
              </a:rPr>
              <a:t> “</a:t>
            </a:r>
            <a:r>
              <a:rPr lang="en-US" sz="1200" b="1" u="sng" dirty="0">
                <a:solidFill>
                  <a:schemeClr val="bg1"/>
                </a:solidFill>
                <a:latin typeface="Arial" panose="020B0604020202020204" pitchFamily="34" charset="0"/>
                <a:cs typeface="Arial" panose="020B0604020202020204" pitchFamily="34" charset="0"/>
              </a:rPr>
              <a:t>If we let Him </a:t>
            </a:r>
            <a:r>
              <a:rPr lang="en-US" sz="1200" b="1" i="1" u="sng" dirty="0">
                <a:solidFill>
                  <a:schemeClr val="bg1"/>
                </a:solidFill>
                <a:latin typeface="Arial" panose="020B0604020202020204" pitchFamily="34" charset="0"/>
                <a:cs typeface="Arial" panose="020B0604020202020204" pitchFamily="34" charset="0"/>
              </a:rPr>
              <a:t>go on</a:t>
            </a:r>
            <a:r>
              <a:rPr lang="en-US" sz="1200" b="1" u="sng" dirty="0">
                <a:solidFill>
                  <a:schemeClr val="bg1"/>
                </a:solidFill>
                <a:latin typeface="Arial" panose="020B0604020202020204" pitchFamily="34" charset="0"/>
                <a:cs typeface="Arial" panose="020B0604020202020204" pitchFamily="34" charset="0"/>
              </a:rPr>
              <a:t> like this, all men will believe in Him, and the Romans will come and take away both our place and our nation.</a:t>
            </a:r>
            <a:r>
              <a:rPr lang="en-US" sz="1200" b="1" dirty="0">
                <a:solidFill>
                  <a:schemeClr val="bg1"/>
                </a:solidFill>
                <a:latin typeface="Arial" panose="020B0604020202020204" pitchFamily="34" charset="0"/>
                <a:cs typeface="Arial" panose="020B0604020202020204" pitchFamily="34" charset="0"/>
              </a:rPr>
              <a:t>” </a:t>
            </a:r>
            <a:r>
              <a:rPr lang="en-US" sz="1200" b="1" baseline="30000" dirty="0">
                <a:solidFill>
                  <a:schemeClr val="bg1"/>
                </a:solidFill>
                <a:latin typeface="Arial" panose="020B0604020202020204" pitchFamily="34" charset="0"/>
                <a:cs typeface="Arial" panose="020B0604020202020204" pitchFamily="34" charset="0"/>
              </a:rPr>
              <a:t>49</a:t>
            </a:r>
            <a:r>
              <a:rPr lang="en-US" sz="1200" b="1" dirty="0">
                <a:solidFill>
                  <a:schemeClr val="bg1"/>
                </a:solidFill>
                <a:latin typeface="Arial" panose="020B0604020202020204" pitchFamily="34" charset="0"/>
                <a:cs typeface="Arial" panose="020B0604020202020204" pitchFamily="34" charset="0"/>
              </a:rPr>
              <a:t> But one of them, </a:t>
            </a:r>
            <a:r>
              <a:rPr lang="en-US" sz="1200" b="1" u="sng" dirty="0">
                <a:solidFill>
                  <a:schemeClr val="bg1"/>
                </a:solidFill>
                <a:latin typeface="Arial" panose="020B0604020202020204" pitchFamily="34" charset="0"/>
                <a:cs typeface="Arial" panose="020B0604020202020204" pitchFamily="34" charset="0"/>
              </a:rPr>
              <a:t>Caiaphas</a:t>
            </a:r>
            <a:r>
              <a:rPr lang="en-US" sz="1200" b="1" dirty="0">
                <a:solidFill>
                  <a:schemeClr val="bg1"/>
                </a:solidFill>
                <a:latin typeface="Arial" panose="020B0604020202020204" pitchFamily="34" charset="0"/>
                <a:cs typeface="Arial" panose="020B0604020202020204" pitchFamily="34" charset="0"/>
              </a:rPr>
              <a:t>, who was high priest that year, said to them, “You know nothing at all, </a:t>
            </a:r>
            <a:r>
              <a:rPr lang="en-US" sz="1200" b="1" baseline="30000" dirty="0">
                <a:solidFill>
                  <a:schemeClr val="bg1"/>
                </a:solidFill>
                <a:latin typeface="Arial" panose="020B0604020202020204" pitchFamily="34" charset="0"/>
                <a:cs typeface="Arial" panose="020B0604020202020204" pitchFamily="34" charset="0"/>
              </a:rPr>
              <a:t>50</a:t>
            </a:r>
            <a:r>
              <a:rPr lang="en-US" sz="1200" b="1" dirty="0">
                <a:solidFill>
                  <a:schemeClr val="bg1"/>
                </a:solidFill>
                <a:latin typeface="Arial" panose="020B0604020202020204" pitchFamily="34" charset="0"/>
                <a:cs typeface="Arial" panose="020B0604020202020204" pitchFamily="34" charset="0"/>
              </a:rPr>
              <a:t> nor do you take into account that </a:t>
            </a:r>
            <a:r>
              <a:rPr lang="en-US" sz="1200" b="1" u="sng" dirty="0">
                <a:solidFill>
                  <a:schemeClr val="bg1"/>
                </a:solidFill>
                <a:latin typeface="Arial" panose="020B0604020202020204" pitchFamily="34" charset="0"/>
                <a:cs typeface="Arial" panose="020B0604020202020204" pitchFamily="34" charset="0"/>
              </a:rPr>
              <a:t>it is expedient for you that one man die for the people</a:t>
            </a:r>
            <a:r>
              <a:rPr lang="en-US" sz="1200" b="1" dirty="0">
                <a:solidFill>
                  <a:schemeClr val="bg1"/>
                </a:solidFill>
                <a:latin typeface="Arial" panose="020B0604020202020204" pitchFamily="34" charset="0"/>
                <a:cs typeface="Arial" panose="020B0604020202020204" pitchFamily="34" charset="0"/>
              </a:rPr>
              <a:t>, and that the whole nation not perish.” </a:t>
            </a:r>
          </a:p>
          <a:p>
            <a:endParaRPr lang="en-US" dirty="0"/>
          </a:p>
        </p:txBody>
      </p:sp>
      <p:sp>
        <p:nvSpPr>
          <p:cNvPr id="4" name="Slide Number Placeholder 3"/>
          <p:cNvSpPr>
            <a:spLocks noGrp="1"/>
          </p:cNvSpPr>
          <p:nvPr>
            <p:ph type="sldNum" sz="quarter" idx="10"/>
          </p:nvPr>
        </p:nvSpPr>
        <p:spPr/>
        <p:txBody>
          <a:bodyPr/>
          <a:lstStyle/>
          <a:p>
            <a:fld id="{288DECB2-F879-489C-BC20-BD687EC90D7F}" type="slidenum">
              <a:rPr lang="en-US" smtClean="0"/>
              <a:t>5</a:t>
            </a:fld>
            <a:endParaRPr lang="en-US"/>
          </a:p>
        </p:txBody>
      </p:sp>
    </p:spTree>
    <p:extLst>
      <p:ext uri="{BB962C8B-B14F-4D97-AF65-F5344CB8AC3E}">
        <p14:creationId xmlns:p14="http://schemas.microsoft.com/office/powerpoint/2010/main" val="309101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better way of reading the passage turns on recognizing that </a:t>
            </a:r>
            <a:r>
              <a:rPr lang="en-US" sz="1200" i="1" dirty="0" err="1"/>
              <a:t>paraskeuē</a:t>
            </a:r>
            <a:r>
              <a:rPr lang="en-US" sz="1200" i="1" dirty="0"/>
              <a:t> (‘Preparation’) regularly refers to Friday—i.e. the Preparation of the Sabbath is Friday</a:t>
            </a:r>
          </a:p>
          <a:p>
            <a:pPr lvl="1"/>
            <a:r>
              <a:rPr lang="en-US" dirty="0"/>
              <a:t> Carson, D. A. (1991). The Gospel according to John (p. 603). Leicester, England; Grand Rapids, MI: Inter-Varsity Press; W.B. Eerdmans.</a:t>
            </a:r>
          </a:p>
          <a:p>
            <a:r>
              <a:rPr lang="en-US" sz="1200" dirty="0"/>
              <a:t>Friday of Passover week</a:t>
            </a:r>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25</a:t>
            </a:fld>
            <a:endParaRPr lang="en-US"/>
          </a:p>
        </p:txBody>
      </p:sp>
    </p:spTree>
    <p:extLst>
      <p:ext uri="{BB962C8B-B14F-4D97-AF65-F5344CB8AC3E}">
        <p14:creationId xmlns:p14="http://schemas.microsoft.com/office/powerpoint/2010/main" val="63838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Blasphemy</a:t>
            </a:r>
            <a:r>
              <a:rPr lang="en-US" baseline="0" dirty="0">
                <a:effectLst/>
              </a:rPr>
              <a:t> - t</a:t>
            </a:r>
            <a:r>
              <a:rPr lang="en-US" dirty="0">
                <a:effectLst/>
              </a:rPr>
              <a:t>he act or offense of speaking sacrilegiously about God or sacred things; profane talk.</a:t>
            </a:r>
          </a:p>
          <a:p>
            <a:r>
              <a:rPr lang="en-US" dirty="0"/>
              <a:t>"he was detained on charges of blasphemy"</a:t>
            </a:r>
          </a:p>
          <a:p>
            <a:r>
              <a:rPr lang="en-US" dirty="0">
                <a:effectLst/>
              </a:rPr>
              <a:t>synonyms: </a:t>
            </a:r>
            <a:r>
              <a:rPr lang="en-US" dirty="0">
                <a:hlinkClick r:id="rId3"/>
              </a:rPr>
              <a:t>profanity</a:t>
            </a:r>
            <a:r>
              <a:rPr lang="en-US" dirty="0"/>
              <a:t>, </a:t>
            </a:r>
            <a:r>
              <a:rPr lang="en-US" dirty="0">
                <a:hlinkClick r:id="rId4"/>
              </a:rPr>
              <a:t>sacrilege</a:t>
            </a:r>
            <a:r>
              <a:rPr lang="en-US" dirty="0"/>
              <a:t>, irreligion, </a:t>
            </a:r>
            <a:r>
              <a:rPr lang="en-US" dirty="0">
                <a:hlinkClick r:id="rId5"/>
              </a:rPr>
              <a:t>irreverence</a:t>
            </a:r>
            <a:r>
              <a:rPr lang="en-US" dirty="0"/>
              <a:t>, taking the Lord's name in vain, </a:t>
            </a:r>
            <a:r>
              <a:rPr lang="en-US" dirty="0">
                <a:hlinkClick r:id="rId6"/>
              </a:rPr>
              <a:t>swearing</a:t>
            </a:r>
            <a:r>
              <a:rPr lang="en-US" dirty="0"/>
              <a:t>, </a:t>
            </a:r>
            <a:r>
              <a:rPr lang="en-US" dirty="0">
                <a:hlinkClick r:id="rId7"/>
              </a:rPr>
              <a:t>curse</a:t>
            </a:r>
            <a:r>
              <a:rPr lang="en-US" dirty="0"/>
              <a:t>, cursing, </a:t>
            </a:r>
            <a:r>
              <a:rPr lang="en-US" dirty="0">
                <a:hlinkClick r:id="rId8"/>
              </a:rPr>
              <a:t>impiety</a:t>
            </a:r>
            <a:r>
              <a:rPr lang="en-US" dirty="0"/>
              <a:t>, </a:t>
            </a:r>
            <a:r>
              <a:rPr lang="en-US" dirty="0">
                <a:hlinkClick r:id="rId9"/>
              </a:rPr>
              <a:t>desecration</a:t>
            </a:r>
            <a:r>
              <a:rPr lang="en-US" dirty="0"/>
              <a:t>; </a:t>
            </a:r>
            <a:r>
              <a:rPr lang="en-US" i="1" dirty="0" err="1">
                <a:effectLst/>
              </a:rPr>
              <a:t>archaic</a:t>
            </a:r>
            <a:r>
              <a:rPr lang="en-US" dirty="0" err="1">
                <a:effectLst/>
              </a:rPr>
              <a:t>execration</a:t>
            </a:r>
            <a:endParaRPr lang="en-US" dirty="0">
              <a:effectLst/>
            </a:endParaRPr>
          </a:p>
          <a:p>
            <a:br>
              <a:rPr lang="en-US" dirty="0"/>
            </a:br>
            <a:r>
              <a:rPr lang="en-US" sz="1200" dirty="0"/>
              <a:t>By vehemently insisting they have no king but Caesar, they are not only rejecting Jesus’ messianic claims, they are abandoning Israel’s messianic hope as a matter of principle, rejecting </a:t>
            </a:r>
            <a:r>
              <a:rPr lang="en-US" sz="1200" i="1" dirty="0"/>
              <a:t>any claimant (‘We have no king but Caesar’), and finally </a:t>
            </a:r>
            <a:r>
              <a:rPr lang="en-US" sz="1200" b="1" i="1" dirty="0"/>
              <a:t>disowning the kingship of the Lord himself</a:t>
            </a:r>
            <a:r>
              <a:rPr lang="en-US" sz="1200" i="1" dirty="0"/>
              <a:t>.</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26</a:t>
            </a:fld>
            <a:endParaRPr lang="en-US"/>
          </a:p>
        </p:txBody>
      </p:sp>
    </p:spTree>
    <p:extLst>
      <p:ext uri="{BB962C8B-B14F-4D97-AF65-F5344CB8AC3E}">
        <p14:creationId xmlns:p14="http://schemas.microsoft.com/office/powerpoint/2010/main" val="26920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Skull probably derived its name from its appearance</a:t>
            </a:r>
            <a:r>
              <a:rPr lang="en-US" sz="1200" b="1" dirty="0"/>
              <a:t>, though this is uncertain</a:t>
            </a:r>
          </a:p>
          <a:p>
            <a:pPr lvl="1"/>
            <a:r>
              <a:rPr lang="en-US" dirty="0"/>
              <a:t> Carson, D. A. (1991). The Gospel according to John (p. 609). Leicester, England; Grand Rapids, MI: Inter-Varsity Press; W.B. Eerdmans.</a:t>
            </a:r>
          </a:p>
          <a:p>
            <a:pPr lvl="1"/>
            <a:endParaRPr lang="en-US" dirty="0"/>
          </a:p>
          <a:p>
            <a:pPr lvl="0"/>
            <a:r>
              <a:rPr lang="en-US" dirty="0"/>
              <a:t>Executions</a:t>
            </a:r>
            <a:r>
              <a:rPr lang="en-US" baseline="0" dirty="0"/>
              <a:t> took place outside of the city … prominent place of execution near a highway usually.</a:t>
            </a:r>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27</a:t>
            </a:fld>
            <a:endParaRPr lang="en-US"/>
          </a:p>
        </p:txBody>
      </p:sp>
    </p:spTree>
    <p:extLst>
      <p:ext uri="{BB962C8B-B14F-4D97-AF65-F5344CB8AC3E}">
        <p14:creationId xmlns:p14="http://schemas.microsoft.com/office/powerpoint/2010/main" val="67271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Roman</a:t>
            </a:r>
            <a:r>
              <a:rPr lang="en-US" baseline="0" dirty="0"/>
              <a:t> citizen could be put to death in this cruel fashion.</a:t>
            </a:r>
            <a:br>
              <a:rPr lang="en-US" baseline="0" dirty="0"/>
            </a:br>
            <a:br>
              <a:rPr lang="en-US" baseline="0" dirty="0"/>
            </a:br>
            <a:r>
              <a:rPr lang="en-US" baseline="0" dirty="0"/>
              <a:t>Jesus 3x in his teaching spoke of the road of discipleship as that of cross bearing – Mt 10:38; Mk 8:34; Lk 14:27</a:t>
            </a:r>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28</a:t>
            </a:fld>
            <a:endParaRPr lang="en-US"/>
          </a:p>
        </p:txBody>
      </p:sp>
    </p:spTree>
    <p:extLst>
      <p:ext uri="{BB962C8B-B14F-4D97-AF65-F5344CB8AC3E}">
        <p14:creationId xmlns:p14="http://schemas.microsoft.com/office/powerpoint/2010/main" val="132915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trilingual form in which it was written:</a:t>
            </a:r>
            <a:br>
              <a:rPr lang="en-US" sz="1200" dirty="0"/>
            </a:br>
            <a:r>
              <a:rPr lang="en-US" sz="1200" dirty="0"/>
              <a:t>Hebrew / Aramaic (</a:t>
            </a:r>
            <a:r>
              <a:rPr lang="en-US" sz="1200" i="1" dirty="0"/>
              <a:t>cf. notes on 5:2) was the language in common use in Judea; </a:t>
            </a:r>
            <a:br>
              <a:rPr lang="en-US" sz="1200" i="1" dirty="0"/>
            </a:br>
            <a:r>
              <a:rPr lang="en-US" sz="1200" i="1" dirty="0"/>
              <a:t>Latin was the official language of the army; </a:t>
            </a:r>
            <a:br>
              <a:rPr lang="en-US" sz="1200" i="1" dirty="0"/>
            </a:br>
            <a:r>
              <a:rPr lang="en-US" sz="1200" i="1" dirty="0"/>
              <a:t>Greek was the lingua franca of the Empire, and well known in Galilee</a:t>
            </a:r>
          </a:p>
          <a:p>
            <a:pPr lvl="1"/>
            <a:r>
              <a:rPr lang="en-US" dirty="0"/>
              <a:t> Carson, D. A. (1991). The Gospel according to John (p. 610). Leicester, England; Grand Rapids, MI: Inter-Varsity Press; W.B. Eerdmans.</a:t>
            </a:r>
          </a:p>
          <a:p>
            <a:br>
              <a:rPr lang="en-US" dirty="0"/>
            </a:br>
            <a:r>
              <a:rPr lang="en-US" sz="1200" dirty="0"/>
              <a:t>The reason for such linguistic enthusiasm is obvious: </a:t>
            </a:r>
            <a:r>
              <a:rPr lang="en-US" sz="1200" b="1" dirty="0"/>
              <a:t>the Romans had a vested interest in publicizing the nature of the crime that resulted in such punishment, as a warning to every segment of the populace.</a:t>
            </a:r>
          </a:p>
          <a:p>
            <a:pPr lvl="1"/>
            <a:r>
              <a:rPr lang="en-US" dirty="0"/>
              <a:t> Carson, D. A. (1991). The Gospel according to John (p. 611). Leicester, England; Grand Rapids, MI: Inter-Varsity Press; W.B. Eerdmans.</a:t>
            </a:r>
          </a:p>
        </p:txBody>
      </p:sp>
      <p:sp>
        <p:nvSpPr>
          <p:cNvPr id="4" name="Slide Number Placeholder 3"/>
          <p:cNvSpPr>
            <a:spLocks noGrp="1"/>
          </p:cNvSpPr>
          <p:nvPr>
            <p:ph type="sldNum" sz="quarter" idx="10"/>
          </p:nvPr>
        </p:nvSpPr>
        <p:spPr/>
        <p:txBody>
          <a:bodyPr/>
          <a:lstStyle/>
          <a:p>
            <a:fld id="{FB6034CB-9E93-401A-AB4C-350885128F65}" type="slidenum">
              <a:rPr lang="en-US" smtClean="0"/>
              <a:t>30</a:t>
            </a:fld>
            <a:endParaRPr lang="en-US"/>
          </a:p>
        </p:txBody>
      </p:sp>
    </p:spTree>
    <p:extLst>
      <p:ext uri="{BB962C8B-B14F-4D97-AF65-F5344CB8AC3E}">
        <p14:creationId xmlns:p14="http://schemas.microsoft.com/office/powerpoint/2010/main" val="228875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John 13:23 (NASB95) </a:t>
            </a:r>
          </a:p>
          <a:p>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was reclining on Jesus’ bosom one of His disciples, whom Jesus loved.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21:20–25 (NASB95) </a:t>
            </a:r>
          </a:p>
          <a:p>
            <a:r>
              <a:rPr lang="en-US" sz="1200" u="none" strike="noStrike" kern="1200" baseline="30000" dirty="0">
                <a:solidFill>
                  <a:schemeClr val="tx1"/>
                </a:solidFill>
                <a:effectLst/>
                <a:latin typeface="+mn-lt"/>
                <a:ea typeface="+mn-ea"/>
                <a:cs typeface="+mn-cs"/>
              </a:rPr>
              <a:t>20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Peter, turning around, saw the disciple whom Jesus loved following </a:t>
            </a:r>
            <a:r>
              <a:rPr lang="en-US" sz="1200" i="1" kern="1200" dirty="0">
                <a:solidFill>
                  <a:schemeClr val="tx1"/>
                </a:solidFill>
                <a:effectLst/>
                <a:latin typeface="+mn-lt"/>
                <a:ea typeface="+mn-ea"/>
                <a:cs typeface="+mn-cs"/>
              </a:rPr>
              <a:t>them;</a:t>
            </a:r>
            <a:r>
              <a:rPr lang="en-US" sz="1200" kern="1200" dirty="0">
                <a:solidFill>
                  <a:schemeClr val="tx1"/>
                </a:solidFill>
                <a:effectLst/>
                <a:latin typeface="+mn-lt"/>
                <a:ea typeface="+mn-ea"/>
                <a:cs typeface="+mn-cs"/>
              </a:rPr>
              <a:t> the one who also had leaned back on His bosom at the supper and said, “Lord, who is the one who betrays You?” </a:t>
            </a:r>
            <a:r>
              <a:rPr lang="en-US" sz="1200" u="none" strike="noStrike" kern="1200" baseline="30000" dirty="0">
                <a:solidFill>
                  <a:schemeClr val="tx1"/>
                </a:solidFill>
                <a:effectLst/>
                <a:latin typeface="+mn-lt"/>
                <a:ea typeface="+mn-ea"/>
                <a:cs typeface="+mn-cs"/>
              </a:rPr>
              <a:t>21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Peter seeing him said to Jesus, “Lord, and what about this man?” </a:t>
            </a:r>
            <a:r>
              <a:rPr lang="en-US" sz="1200" u="none" strike="noStrike" kern="1200" baseline="30000" dirty="0">
                <a:solidFill>
                  <a:schemeClr val="tx1"/>
                </a:solidFill>
                <a:effectLst/>
                <a:latin typeface="+mn-lt"/>
                <a:ea typeface="+mn-ea"/>
                <a:cs typeface="+mn-cs"/>
              </a:rPr>
              <a:t>22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said to him, “If I want him to remain until I come, what </a:t>
            </a:r>
            <a:r>
              <a:rPr lang="en-US" sz="1200" i="1" kern="1200" dirty="0">
                <a:solidFill>
                  <a:schemeClr val="tx1"/>
                </a:solidFill>
                <a:effectLst/>
                <a:latin typeface="+mn-lt"/>
                <a:ea typeface="+mn-ea"/>
                <a:cs typeface="+mn-cs"/>
              </a:rPr>
              <a:t>is that</a:t>
            </a:r>
            <a:r>
              <a:rPr lang="en-US" sz="1200" kern="1200" dirty="0">
                <a:solidFill>
                  <a:schemeClr val="tx1"/>
                </a:solidFill>
                <a:effectLst/>
                <a:latin typeface="+mn-lt"/>
                <a:ea typeface="+mn-ea"/>
                <a:cs typeface="+mn-cs"/>
              </a:rPr>
              <a:t> to you? You follow Me!” </a:t>
            </a:r>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this saying went out among the brethren that that disciple would not die; yet Jesus did not say to him that he would not die, but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“If I want him to remain until I come, what </a:t>
            </a:r>
            <a:r>
              <a:rPr lang="en-US" sz="1200" i="1" kern="1200" dirty="0">
                <a:solidFill>
                  <a:schemeClr val="tx1"/>
                </a:solidFill>
                <a:effectLst/>
                <a:latin typeface="+mn-lt"/>
                <a:ea typeface="+mn-ea"/>
                <a:cs typeface="+mn-cs"/>
              </a:rPr>
              <a:t>is that</a:t>
            </a:r>
            <a:r>
              <a:rPr lang="en-US" sz="1200" kern="1200" dirty="0">
                <a:solidFill>
                  <a:schemeClr val="tx1"/>
                </a:solidFill>
                <a:effectLst/>
                <a:latin typeface="+mn-lt"/>
                <a:ea typeface="+mn-ea"/>
                <a:cs typeface="+mn-cs"/>
              </a:rPr>
              <a:t> to you?” </a:t>
            </a:r>
            <a:r>
              <a:rPr lang="en-US" sz="1200" u="none" strike="noStrike" kern="1200" baseline="30000" dirty="0">
                <a:solidFill>
                  <a:schemeClr val="tx1"/>
                </a:solidFill>
                <a:effectLst/>
                <a:latin typeface="+mn-lt"/>
                <a:ea typeface="+mn-ea"/>
                <a:cs typeface="+mn-cs"/>
              </a:rPr>
              <a:t>24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the disciple who is testifying to these things and wrote these things, and we know that his testimony is true. </a:t>
            </a:r>
            <a:r>
              <a:rPr lang="en-US" sz="1200" u="none" strike="noStrike" kern="1200" baseline="30000" dirty="0">
                <a:solidFill>
                  <a:schemeClr val="tx1"/>
                </a:solidFill>
                <a:effectLst/>
                <a:latin typeface="+mn-lt"/>
                <a:ea typeface="+mn-ea"/>
                <a:cs typeface="+mn-cs"/>
              </a:rPr>
              <a:t>25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there are also many other things which Jesus did, which if they were written in detail, I suppose that even the world itself would not contain the books that would be written. </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33</a:t>
            </a:fld>
            <a:endParaRPr lang="en-US"/>
          </a:p>
        </p:txBody>
      </p:sp>
    </p:spTree>
    <p:extLst>
      <p:ext uri="{BB962C8B-B14F-4D97-AF65-F5344CB8AC3E}">
        <p14:creationId xmlns:p14="http://schemas.microsoft.com/office/powerpoint/2010/main" val="163547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Evangelist</a:t>
            </a:r>
            <a:r>
              <a:rPr lang="en-US" baseline="0" dirty="0"/>
              <a:t> doubtless mentions the hyssop because it was used for ceremonial purposes in connection with the Paschal lamb.</a:t>
            </a:r>
            <a:br>
              <a:rPr lang="en-US" baseline="0" dirty="0"/>
            </a:br>
            <a:br>
              <a:rPr lang="en-US" baseline="0" dirty="0"/>
            </a:br>
            <a:r>
              <a:rPr lang="en-US" sz="1200" kern="1200" dirty="0">
                <a:solidFill>
                  <a:schemeClr val="tx1"/>
                </a:solidFill>
                <a:effectLst/>
                <a:latin typeface="+mn-lt"/>
                <a:ea typeface="+mn-ea"/>
                <a:cs typeface="+mn-cs"/>
              </a:rPr>
              <a:t>Exodus 12:22 (NASB95) </a:t>
            </a:r>
          </a:p>
          <a:p>
            <a:r>
              <a:rPr lang="en-US" sz="1200" u="none" strike="noStrike" kern="1200" baseline="30000" dirty="0">
                <a:solidFill>
                  <a:schemeClr val="tx1"/>
                </a:solidFill>
                <a:effectLst/>
                <a:latin typeface="+mn-lt"/>
                <a:ea typeface="+mn-ea"/>
                <a:cs typeface="+mn-cs"/>
              </a:rPr>
              <a:t>22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shall take a bunch of hyssop and dip it in the blood which is in the basin, and apply some of the blood that is in the basin to the lintel and the two doorposts; and none of you shall go outside the door of his house until morning. </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34</a:t>
            </a:fld>
            <a:endParaRPr lang="en-US"/>
          </a:p>
        </p:txBody>
      </p:sp>
    </p:spTree>
    <p:extLst>
      <p:ext uri="{BB962C8B-B14F-4D97-AF65-F5344CB8AC3E}">
        <p14:creationId xmlns:p14="http://schemas.microsoft.com/office/powerpoint/2010/main" val="202688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6 to 9</a:t>
            </a:r>
            <a:r>
              <a:rPr lang="en-US" sz="1200" baseline="30000" dirty="0"/>
              <a:t>th</a:t>
            </a:r>
            <a:r>
              <a:rPr lang="en-US" sz="1200" dirty="0"/>
              <a:t> hour (Noon – 3PM)</a:t>
            </a:r>
            <a:br>
              <a:rPr lang="en-US" sz="1200" dirty="0"/>
            </a:br>
            <a:br>
              <a:rPr lang="en-US" sz="1200" dirty="0"/>
            </a:br>
            <a:r>
              <a:rPr lang="en-US" sz="1200" dirty="0"/>
              <a:t>The verb </a:t>
            </a:r>
            <a:r>
              <a:rPr lang="en-US" sz="1200" i="1" dirty="0" err="1"/>
              <a:t>teleō</a:t>
            </a:r>
            <a:r>
              <a:rPr lang="en-US" sz="1200" i="1" dirty="0"/>
              <a:t> from which this form derives denotes the carrying out of a task, and in religious contexts </a:t>
            </a:r>
            <a:r>
              <a:rPr lang="en-US" sz="1200" b="1" i="1" dirty="0"/>
              <a:t>bears the overtone of fulfilling one’s religious obligations</a:t>
            </a:r>
            <a:r>
              <a:rPr lang="en-US" sz="1200" i="1" dirty="0"/>
              <a:t>.</a:t>
            </a:r>
          </a:p>
          <a:p>
            <a:pPr lvl="0"/>
            <a:r>
              <a:rPr lang="en-US" dirty="0"/>
              <a:t>- Carson, D. A. (1991).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Mark 15:37 (NASB95) </a:t>
            </a:r>
          </a:p>
          <a:p>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Jesus uttered a loud cry, and breathed His last. </a:t>
            </a:r>
          </a:p>
          <a:p>
            <a:r>
              <a:rPr lang="en-US" sz="1200" kern="1200" dirty="0">
                <a:solidFill>
                  <a:schemeClr val="tx1"/>
                </a:solidFill>
                <a:effectLst/>
                <a:latin typeface="+mn-lt"/>
                <a:ea typeface="+mn-ea"/>
                <a:cs typeface="+mn-cs"/>
              </a:rPr>
              <a:t>Luke 23:46 (NASB95) </a:t>
            </a:r>
          </a:p>
          <a:p>
            <a:r>
              <a:rPr lang="en-US" sz="1200" u="none" strike="noStrike" kern="1200" baseline="30000" dirty="0">
                <a:solidFill>
                  <a:schemeClr val="tx1"/>
                </a:solidFill>
                <a:effectLst/>
                <a:latin typeface="+mn-lt"/>
                <a:ea typeface="+mn-ea"/>
                <a:cs typeface="+mn-cs"/>
              </a:rPr>
              <a:t>46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Jesus, crying out with a loud voice, said, “Father, </a:t>
            </a:r>
            <a:r>
              <a:rPr lang="en-US" sz="1200" kern="1200" cap="small" dirty="0">
                <a:solidFill>
                  <a:schemeClr val="tx1"/>
                </a:solidFill>
                <a:effectLst/>
                <a:latin typeface="+mn-lt"/>
                <a:ea typeface="+mn-ea"/>
                <a:cs typeface="+mn-cs"/>
              </a:rPr>
              <a:t>into Your hands</a:t>
            </a:r>
            <a:r>
              <a:rPr lang="en-US" sz="1200" kern="1200" dirty="0">
                <a:solidFill>
                  <a:schemeClr val="tx1"/>
                </a:solidFill>
                <a:effectLst/>
                <a:latin typeface="+mn-lt"/>
                <a:ea typeface="+mn-ea"/>
                <a:cs typeface="+mn-cs"/>
              </a:rPr>
              <a:t> I </a:t>
            </a:r>
            <a:r>
              <a:rPr lang="en-US" sz="1200" kern="1200" cap="small" dirty="0">
                <a:solidFill>
                  <a:schemeClr val="tx1"/>
                </a:solidFill>
                <a:effectLst/>
                <a:latin typeface="+mn-lt"/>
                <a:ea typeface="+mn-ea"/>
                <a:cs typeface="+mn-cs"/>
              </a:rPr>
              <a:t>commit My spirit</a:t>
            </a:r>
            <a:r>
              <a:rPr lang="en-US" sz="1200" kern="1200" dirty="0">
                <a:solidFill>
                  <a:schemeClr val="tx1"/>
                </a:solidFill>
                <a:effectLst/>
                <a:latin typeface="+mn-lt"/>
                <a:ea typeface="+mn-ea"/>
                <a:cs typeface="+mn-cs"/>
              </a:rPr>
              <a:t>.” Having said this, He breathed His last. </a:t>
            </a:r>
          </a:p>
          <a:p>
            <a:r>
              <a:rPr lang="en-US" sz="1200" kern="1200" dirty="0">
                <a:solidFill>
                  <a:schemeClr val="tx1"/>
                </a:solidFill>
                <a:effectLst/>
                <a:latin typeface="+mn-lt"/>
                <a:ea typeface="+mn-ea"/>
                <a:cs typeface="+mn-cs"/>
              </a:rPr>
              <a:t>Matthew 27:50 (NASB95) </a:t>
            </a:r>
          </a:p>
          <a:p>
            <a:r>
              <a:rPr lang="en-US" sz="1200" u="none" strike="noStrike" kern="1200" baseline="30000" dirty="0">
                <a:solidFill>
                  <a:schemeClr val="tx1"/>
                </a:solidFill>
                <a:effectLst/>
                <a:latin typeface="+mn-lt"/>
                <a:ea typeface="+mn-ea"/>
                <a:cs typeface="+mn-cs"/>
              </a:rPr>
              <a:t>50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Jesus cried out again with a loud voice, and yielded up His spirit. </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35</a:t>
            </a:fld>
            <a:endParaRPr lang="en-US"/>
          </a:p>
        </p:txBody>
      </p:sp>
    </p:spTree>
    <p:extLst>
      <p:ext uri="{BB962C8B-B14F-4D97-AF65-F5344CB8AC3E}">
        <p14:creationId xmlns:p14="http://schemas.microsoft.com/office/powerpoint/2010/main" val="390821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well have been hastened by double floggings.</a:t>
            </a:r>
            <a:br>
              <a:rPr lang="en-US" dirty="0"/>
            </a:br>
            <a:br>
              <a:rPr lang="en-US" dirty="0"/>
            </a:br>
            <a:r>
              <a:rPr lang="en-US" dirty="0"/>
              <a:t>Only whole blood would flow from a living body.</a:t>
            </a:r>
          </a:p>
        </p:txBody>
      </p:sp>
      <p:sp>
        <p:nvSpPr>
          <p:cNvPr id="4" name="Slide Number Placeholder 3"/>
          <p:cNvSpPr>
            <a:spLocks noGrp="1"/>
          </p:cNvSpPr>
          <p:nvPr>
            <p:ph type="sldNum" sz="quarter" idx="10"/>
          </p:nvPr>
        </p:nvSpPr>
        <p:spPr/>
        <p:txBody>
          <a:bodyPr/>
          <a:lstStyle/>
          <a:p>
            <a:fld id="{FB6034CB-9E93-401A-AB4C-350885128F65}" type="slidenum">
              <a:rPr lang="en-US" smtClean="0"/>
              <a:t>37</a:t>
            </a:fld>
            <a:endParaRPr lang="en-US"/>
          </a:p>
        </p:txBody>
      </p:sp>
    </p:spTree>
    <p:extLst>
      <p:ext uri="{BB962C8B-B14F-4D97-AF65-F5344CB8AC3E}">
        <p14:creationId xmlns:p14="http://schemas.microsoft.com/office/powerpoint/2010/main" val="93531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 34</a:t>
            </a:r>
            <a:r>
              <a:rPr lang="en-US" baseline="0" dirty="0"/>
              <a:t> = Approx. </a:t>
            </a:r>
            <a:r>
              <a:rPr lang="en-US" sz="1200" kern="1200" dirty="0">
                <a:solidFill>
                  <a:schemeClr val="tx1"/>
                </a:solidFill>
                <a:effectLst/>
                <a:latin typeface="+mn-lt"/>
                <a:ea typeface="+mn-ea"/>
                <a:cs typeface="+mn-cs"/>
              </a:rPr>
              <a:t>1012</a:t>
            </a:r>
            <a:r>
              <a:rPr lang="en-US" sz="1200" kern="1200" baseline="0" dirty="0">
                <a:solidFill>
                  <a:schemeClr val="tx1"/>
                </a:solidFill>
                <a:effectLst/>
                <a:latin typeface="+mn-lt"/>
                <a:ea typeface="+mn-ea"/>
                <a:cs typeface="+mn-cs"/>
              </a:rPr>
              <a:t> B.C.</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Zechariah = Approx. </a:t>
            </a:r>
            <a:r>
              <a:rPr lang="en-US" b="0" dirty="0"/>
              <a:t>520–518 BC</a:t>
            </a:r>
            <a:endParaRPr lang="en-US" sz="1200" b="0" kern="1200" dirty="0">
              <a:solidFill>
                <a:schemeClr val="tx1"/>
              </a:solidFill>
              <a:effectLst/>
              <a:latin typeface="+mn-lt"/>
              <a:ea typeface="+mn-ea"/>
              <a:cs typeface="+mn-cs"/>
            </a:endParaRPr>
          </a:p>
          <a:p>
            <a:br>
              <a:rPr lang="en-US" dirty="0"/>
            </a:br>
            <a:r>
              <a:rPr lang="en-US" sz="1200" i="1" dirty="0"/>
              <a:t>Just as John the Baptist saw and testified that Jesus is the Son of God (the verbs first come together in 1:34), so also did the witness see and testify what has been described in v. 34; and his testimony is true</a:t>
            </a:r>
          </a:p>
          <a:p>
            <a:pPr lvl="1"/>
            <a:r>
              <a:rPr lang="en-US" dirty="0"/>
              <a:t> Carson, D. A. (1991). The Gospel according to John (p. 625). Leicester, England; Grand Rapids, MI: Inter-Varsity Press; W.B. Eerdmans.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1:34 (NASB95) </a:t>
            </a:r>
          </a:p>
          <a:p>
            <a:r>
              <a:rPr lang="en-US" sz="1200" b="1" u="none" strike="noStrike" kern="1200" baseline="30000" dirty="0">
                <a:solidFill>
                  <a:schemeClr val="tx1"/>
                </a:solidFill>
                <a:effectLst/>
                <a:latin typeface="+mn-lt"/>
                <a:ea typeface="+mn-ea"/>
                <a:cs typeface="+mn-cs"/>
              </a:rPr>
              <a:t>34</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 [John</a:t>
            </a:r>
            <a:r>
              <a:rPr lang="en-US" sz="1200" b="1" kern="1200" baseline="0" dirty="0">
                <a:solidFill>
                  <a:schemeClr val="tx1"/>
                </a:solidFill>
                <a:effectLst/>
                <a:latin typeface="+mn-lt"/>
                <a:ea typeface="+mn-ea"/>
                <a:cs typeface="+mn-cs"/>
              </a:rPr>
              <a:t> the Baptist] </a:t>
            </a:r>
            <a:r>
              <a:rPr lang="en-US" sz="1200" b="1" kern="1200" dirty="0">
                <a:solidFill>
                  <a:schemeClr val="tx1"/>
                </a:solidFill>
                <a:effectLst/>
                <a:latin typeface="+mn-lt"/>
                <a:ea typeface="+mn-ea"/>
                <a:cs typeface="+mn-cs"/>
              </a:rPr>
              <a:t>myself have seen, and have testified that this is the Son of God.” </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38</a:t>
            </a:fld>
            <a:endParaRPr lang="en-US"/>
          </a:p>
        </p:txBody>
      </p:sp>
    </p:spTree>
    <p:extLst>
      <p:ext uri="{BB962C8B-B14F-4D97-AF65-F5344CB8AC3E}">
        <p14:creationId xmlns:p14="http://schemas.microsoft.com/office/powerpoint/2010/main" val="114432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Arial" panose="020B0604020202020204" pitchFamily="34" charset="0"/>
                <a:cs typeface="Arial" panose="020B0604020202020204" pitchFamily="34" charset="0"/>
              </a:rPr>
              <a:t>John 12:32–33 (NASB95) </a:t>
            </a:r>
          </a:p>
          <a:p>
            <a:r>
              <a:rPr lang="en-US" sz="1200" b="1" baseline="30000" dirty="0">
                <a:solidFill>
                  <a:schemeClr val="bg1"/>
                </a:solidFill>
                <a:latin typeface="Arial" panose="020B0604020202020204" pitchFamily="34" charset="0"/>
                <a:cs typeface="Arial" panose="020B0604020202020204" pitchFamily="34" charset="0"/>
              </a:rPr>
              <a:t>32</a:t>
            </a:r>
            <a:r>
              <a:rPr lang="en-US" sz="1200" b="1" dirty="0">
                <a:solidFill>
                  <a:schemeClr val="bg1"/>
                </a:solidFill>
                <a:latin typeface="Arial" panose="020B0604020202020204" pitchFamily="34" charset="0"/>
                <a:cs typeface="Arial" panose="020B0604020202020204" pitchFamily="34" charset="0"/>
              </a:rPr>
              <a:t> “And I, if I am lifted up from the earth, will draw all men to Myself.” </a:t>
            </a:r>
            <a:r>
              <a:rPr lang="en-US" sz="1200" b="1" baseline="30000" dirty="0">
                <a:solidFill>
                  <a:schemeClr val="bg1"/>
                </a:solidFill>
                <a:latin typeface="Arial" panose="020B0604020202020204" pitchFamily="34" charset="0"/>
                <a:cs typeface="Arial" panose="020B0604020202020204" pitchFamily="34" charset="0"/>
              </a:rPr>
              <a:t>33</a:t>
            </a:r>
            <a:r>
              <a:rPr lang="en-US" sz="1200" b="1" dirty="0">
                <a:solidFill>
                  <a:schemeClr val="bg1"/>
                </a:solidFill>
                <a:latin typeface="Arial" panose="020B0604020202020204" pitchFamily="34" charset="0"/>
                <a:cs typeface="Arial" panose="020B0604020202020204" pitchFamily="34" charset="0"/>
              </a:rPr>
              <a:t> But He was saying this to indicate the kind of death by which He was to die. </a:t>
            </a:r>
          </a:p>
          <a:p>
            <a:endParaRPr lang="en-US" dirty="0"/>
          </a:p>
        </p:txBody>
      </p:sp>
      <p:sp>
        <p:nvSpPr>
          <p:cNvPr id="4" name="Slide Number Placeholder 3"/>
          <p:cNvSpPr>
            <a:spLocks noGrp="1"/>
          </p:cNvSpPr>
          <p:nvPr>
            <p:ph type="sldNum" sz="quarter" idx="10"/>
          </p:nvPr>
        </p:nvSpPr>
        <p:spPr/>
        <p:txBody>
          <a:bodyPr/>
          <a:lstStyle/>
          <a:p>
            <a:fld id="{288DECB2-F879-489C-BC20-BD687EC90D7F}" type="slidenum">
              <a:rPr lang="en-US" smtClean="0"/>
              <a:t>9</a:t>
            </a:fld>
            <a:endParaRPr lang="en-US"/>
          </a:p>
        </p:txBody>
      </p:sp>
    </p:spTree>
    <p:extLst>
      <p:ext uri="{BB962C8B-B14F-4D97-AF65-F5344CB8AC3E}">
        <p14:creationId xmlns:p14="http://schemas.microsoft.com/office/powerpoint/2010/main" val="339141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sz="1200" i="1" dirty="0"/>
              <a:t>cf. Luke’s </a:t>
            </a:r>
            <a:r>
              <a:rPr lang="en-US" sz="1200" i="1" dirty="0" err="1"/>
              <a:t>paideusas</a:t>
            </a:r>
            <a:r>
              <a:rPr lang="en-US" sz="1200" i="1" dirty="0"/>
              <a:t>; John’s </a:t>
            </a:r>
            <a:r>
              <a:rPr lang="en-US" sz="1200" i="1" dirty="0" err="1"/>
              <a:t>emastigōsen</a:t>
            </a:r>
            <a:r>
              <a:rPr lang="en-US" sz="1200" i="1" dirty="0"/>
              <a:t>, ‘had [him] flogged’, is a more generic description) for being something of a trouble-maker. The chronology of Luke and John is correct. But this means that Jesus received a second scourging, the wretched </a:t>
            </a:r>
            <a:r>
              <a:rPr lang="en-US" sz="1200" i="1" dirty="0" err="1"/>
              <a:t>verberatio</a:t>
            </a:r>
            <a:r>
              <a:rPr lang="en-US" sz="1200" i="1" dirty="0"/>
              <a:t>, after the sentence of crucifixion was passed.</a:t>
            </a:r>
          </a:p>
          <a:p>
            <a:pPr lvl="1"/>
            <a:r>
              <a:rPr lang="en-US" dirty="0"/>
              <a:t> Carson, D. A. (1991). The Gospel according to John (p. 597). Leicester, England; Grand Rapids, MI: Inter-Varsity Press; W.B. Eerdmans.</a:t>
            </a:r>
          </a:p>
        </p:txBody>
      </p:sp>
      <p:sp>
        <p:nvSpPr>
          <p:cNvPr id="4" name="Slide Number Placeholder 3"/>
          <p:cNvSpPr>
            <a:spLocks noGrp="1"/>
          </p:cNvSpPr>
          <p:nvPr>
            <p:ph type="sldNum" sz="quarter" idx="10"/>
          </p:nvPr>
        </p:nvSpPr>
        <p:spPr/>
        <p:txBody>
          <a:bodyPr/>
          <a:lstStyle/>
          <a:p>
            <a:fld id="{FB6034CB-9E93-401A-AB4C-350885128F65}" type="slidenum">
              <a:rPr lang="en-US" smtClean="0"/>
              <a:t>18</a:t>
            </a:fld>
            <a:endParaRPr lang="en-US"/>
          </a:p>
        </p:txBody>
      </p:sp>
    </p:spTree>
    <p:extLst>
      <p:ext uri="{BB962C8B-B14F-4D97-AF65-F5344CB8AC3E}">
        <p14:creationId xmlns:p14="http://schemas.microsoft.com/office/powerpoint/2010/main" val="310166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19</a:t>
            </a:fld>
            <a:endParaRPr lang="en-US"/>
          </a:p>
        </p:txBody>
      </p:sp>
    </p:spTree>
    <p:extLst>
      <p:ext uri="{BB962C8B-B14F-4D97-AF65-F5344CB8AC3E}">
        <p14:creationId xmlns:p14="http://schemas.microsoft.com/office/powerpoint/2010/main" val="380836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Pilate </a:t>
            </a:r>
            <a:r>
              <a:rPr lang="en-US" sz="1200" dirty="0"/>
              <a:t>dramatically presents Jesus—a sorry sight, </a:t>
            </a:r>
            <a:r>
              <a:rPr lang="en-US" sz="1200" b="1" dirty="0"/>
              <a:t>swollen, bruised, bleeding </a:t>
            </a:r>
            <a:r>
              <a:rPr lang="en-US" sz="1200" dirty="0"/>
              <a:t>from those cruel and ridiculous thorns.</a:t>
            </a:r>
            <a:br>
              <a:rPr lang="en-US" sz="1200" dirty="0"/>
            </a:br>
            <a:br>
              <a:rPr lang="en-US" sz="1200" dirty="0"/>
            </a:br>
            <a:r>
              <a:rPr lang="en-US" sz="1200" dirty="0"/>
              <a:t>Arouse </a:t>
            </a:r>
            <a:r>
              <a:rPr lang="en-US" sz="1200" b="1" dirty="0"/>
              <a:t>sympathy and compassion</a:t>
            </a:r>
            <a:r>
              <a:rPr lang="en-US" sz="1200" dirty="0"/>
              <a:t> from the audience.</a:t>
            </a:r>
          </a:p>
          <a:p>
            <a:endParaRPr lang="en-US" dirty="0"/>
          </a:p>
          <a:p>
            <a:r>
              <a:rPr lang="en-US" dirty="0"/>
              <a:t>In Pilate’s eyes Jesus’ claims were more fit for ridicule than</a:t>
            </a:r>
            <a:r>
              <a:rPr lang="en-US" baseline="0" dirty="0"/>
              <a:t> serious legal action.</a:t>
            </a:r>
            <a:br>
              <a:rPr lang="en-US" baseline="0" dirty="0"/>
            </a:br>
            <a:br>
              <a:rPr lang="en-US" baseline="0" dirty="0"/>
            </a:br>
            <a:r>
              <a:rPr lang="en-US" sz="1200" dirty="0"/>
              <a:t>Perhaps meaning, “</a:t>
            </a:r>
            <a:r>
              <a:rPr lang="en-US" sz="1200" b="1" dirty="0"/>
              <a:t>Has He not suffered enough?</a:t>
            </a:r>
            <a:r>
              <a:rPr lang="en-US" sz="1200" dirty="0"/>
              <a:t>”</a:t>
            </a:r>
          </a:p>
          <a:p>
            <a:pPr lvl="1"/>
            <a:r>
              <a:rPr lang="en-US" dirty="0"/>
              <a:t> Harkrider. (</a:t>
            </a:r>
            <a:r>
              <a:rPr lang="en-US" dirty="0" err="1"/>
              <a:t>n.d.</a:t>
            </a:r>
            <a:r>
              <a:rPr lang="en-US" dirty="0"/>
              <a:t>). Book of John.</a:t>
            </a:r>
          </a:p>
        </p:txBody>
      </p:sp>
      <p:sp>
        <p:nvSpPr>
          <p:cNvPr id="4" name="Slide Number Placeholder 3"/>
          <p:cNvSpPr>
            <a:spLocks noGrp="1"/>
          </p:cNvSpPr>
          <p:nvPr>
            <p:ph type="sldNum" sz="quarter" idx="10"/>
          </p:nvPr>
        </p:nvSpPr>
        <p:spPr/>
        <p:txBody>
          <a:bodyPr/>
          <a:lstStyle/>
          <a:p>
            <a:fld id="{FB6034CB-9E93-401A-AB4C-350885128F65}" type="slidenum">
              <a:rPr lang="en-US" smtClean="0"/>
              <a:t>20</a:t>
            </a:fld>
            <a:endParaRPr lang="en-US"/>
          </a:p>
        </p:txBody>
      </p:sp>
    </p:spTree>
    <p:extLst>
      <p:ext uri="{BB962C8B-B14F-4D97-AF65-F5344CB8AC3E}">
        <p14:creationId xmlns:p14="http://schemas.microsoft.com/office/powerpoint/2010/main" val="36438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demanded it outright!</a:t>
            </a:r>
            <a:br>
              <a:rPr lang="en-US" baseline="0" dirty="0"/>
            </a:br>
            <a:br>
              <a:rPr lang="en-US" baseline="0" dirty="0"/>
            </a:br>
            <a:r>
              <a:rPr lang="en-US" sz="1200" dirty="0"/>
              <a:t>they had not told Pilate lest he dismiss this case on the grounds that it was a purely religious matter rather than civil. - </a:t>
            </a:r>
            <a:r>
              <a:rPr lang="en-US" dirty="0"/>
              <a:t>Harkrider</a:t>
            </a:r>
          </a:p>
          <a:p>
            <a:pPr lvl="1"/>
            <a:endParaRPr lang="en-US" dirty="0"/>
          </a:p>
          <a:p>
            <a:pPr lvl="0"/>
            <a:r>
              <a:rPr lang="en-US" dirty="0"/>
              <a:t>Rising theme in John … he</a:t>
            </a:r>
            <a:r>
              <a:rPr lang="en-US" baseline="0" dirty="0"/>
              <a:t> was the Son of God!</a:t>
            </a:r>
            <a:br>
              <a:rPr lang="en-US" baseline="0" dirty="0"/>
            </a:br>
            <a:br>
              <a:rPr lang="en-US" baseline="0" dirty="0"/>
            </a:br>
            <a:r>
              <a:rPr lang="en-US" sz="1200" dirty="0"/>
              <a:t>The charge of blasphemy </a:t>
            </a:r>
            <a:r>
              <a:rPr lang="en-US" sz="1200" b="1" dirty="0"/>
              <a:t>figures largely in the trial before Caiaphas (Mk. 14:55–64 par.), </a:t>
            </a:r>
            <a:r>
              <a:rPr lang="en-US" sz="1200" dirty="0"/>
              <a:t>so it is unsurprising to find it alluded to here.</a:t>
            </a:r>
          </a:p>
          <a:p>
            <a:r>
              <a:rPr lang="en-US" dirty="0"/>
              <a:t>par. and parallel(s). - Carson, D. A. (1991). </a:t>
            </a:r>
          </a:p>
        </p:txBody>
      </p:sp>
      <p:sp>
        <p:nvSpPr>
          <p:cNvPr id="4" name="Slide Number Placeholder 3"/>
          <p:cNvSpPr>
            <a:spLocks noGrp="1"/>
          </p:cNvSpPr>
          <p:nvPr>
            <p:ph type="sldNum" sz="quarter" idx="10"/>
          </p:nvPr>
        </p:nvSpPr>
        <p:spPr/>
        <p:txBody>
          <a:bodyPr/>
          <a:lstStyle/>
          <a:p>
            <a:fld id="{FB6034CB-9E93-401A-AB4C-350885128F65}" type="slidenum">
              <a:rPr lang="en-US" smtClean="0"/>
              <a:t>21</a:t>
            </a:fld>
            <a:endParaRPr lang="en-US"/>
          </a:p>
        </p:txBody>
      </p:sp>
    </p:spTree>
    <p:extLst>
      <p:ext uri="{BB962C8B-B14F-4D97-AF65-F5344CB8AC3E}">
        <p14:creationId xmlns:p14="http://schemas.microsoft.com/office/powerpoint/2010/main" val="56466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Pilate might well feel a twinge of fear; he had just had Jesus whipped.</a:t>
            </a:r>
          </a:p>
          <a:p>
            <a:br>
              <a:rPr lang="en-US" dirty="0"/>
            </a:br>
            <a:r>
              <a:rPr lang="en-US" sz="1200" dirty="0"/>
              <a:t>What answer, long or brief, could Jesus have provided for the Roman prefect who </a:t>
            </a:r>
            <a:r>
              <a:rPr lang="en-US" sz="1200" b="1" dirty="0"/>
              <a:t>is more interested in political </a:t>
            </a:r>
            <a:r>
              <a:rPr lang="en-US" sz="1200" b="1" dirty="0" err="1"/>
              <a:t>manoeuvering</a:t>
            </a:r>
            <a:r>
              <a:rPr lang="en-US" sz="1200" b="1" dirty="0"/>
              <a:t> than in justice, who displays superstitious fear but no remorse</a:t>
            </a:r>
            <a:r>
              <a:rPr lang="en-US" sz="1200" dirty="0"/>
              <a:t>, who (in the next verses) still struts on the stage of human power but is enslaved by the political threats of his frenzied opposition?</a:t>
            </a:r>
            <a:r>
              <a:rPr lang="en-US" sz="1200" baseline="0" dirty="0"/>
              <a:t> - </a:t>
            </a:r>
            <a:r>
              <a:rPr lang="en-US" dirty="0"/>
              <a:t>Carson, D. A. (1991)</a:t>
            </a:r>
            <a:endParaRPr lang="en-US" b="0" i="0" u="none" strike="noStrike" baseline="0" dirty="0"/>
          </a:p>
          <a:p>
            <a:pPr lvl="1"/>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22</a:t>
            </a:fld>
            <a:endParaRPr lang="en-US"/>
          </a:p>
        </p:txBody>
      </p:sp>
    </p:spTree>
    <p:extLst>
      <p:ext uri="{BB962C8B-B14F-4D97-AF65-F5344CB8AC3E}">
        <p14:creationId xmlns:p14="http://schemas.microsoft.com/office/powerpoint/2010/main" val="294337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This does not mean that Pilate is excused. After all, “greater sin” implies “lesser sin,” and that was the governor’s.</a:t>
            </a:r>
          </a:p>
          <a:p>
            <a:pPr lvl="1"/>
            <a:r>
              <a:rPr lang="en-US" dirty="0"/>
              <a:t> Morris, L. (1995).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Matthew 11:20–24 (NASB95) </a:t>
            </a:r>
          </a:p>
          <a:p>
            <a:r>
              <a:rPr lang="en-US" sz="1200" u="none" strike="noStrike" kern="1200" baseline="30000" dirty="0">
                <a:solidFill>
                  <a:schemeClr val="tx1"/>
                </a:solidFill>
                <a:effectLst/>
                <a:latin typeface="+mn-lt"/>
                <a:ea typeface="+mn-ea"/>
                <a:cs typeface="+mn-cs"/>
              </a:rPr>
              <a:t>20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began to denounce the cities in which most of His miracles were done, because they did not repent. </a:t>
            </a:r>
            <a:r>
              <a:rPr lang="en-US" sz="1200" u="none" strike="noStrike" kern="1200" baseline="30000" dirty="0">
                <a:solidFill>
                  <a:schemeClr val="tx1"/>
                </a:solidFill>
                <a:effectLst/>
                <a:latin typeface="+mn-lt"/>
                <a:ea typeface="+mn-ea"/>
                <a:cs typeface="+mn-cs"/>
              </a:rPr>
              <a:t>21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“Woe to you, </a:t>
            </a:r>
            <a:r>
              <a:rPr lang="en-US" sz="1200" kern="1200" dirty="0" err="1">
                <a:solidFill>
                  <a:schemeClr val="tx1"/>
                </a:solidFill>
                <a:effectLst/>
                <a:latin typeface="+mn-lt"/>
                <a:ea typeface="+mn-ea"/>
                <a:cs typeface="+mn-cs"/>
              </a:rPr>
              <a:t>Chorazin</a:t>
            </a:r>
            <a:r>
              <a:rPr lang="en-US" sz="1200" kern="1200" dirty="0">
                <a:solidFill>
                  <a:schemeClr val="tx1"/>
                </a:solidFill>
                <a:effectLst/>
                <a:latin typeface="+mn-lt"/>
                <a:ea typeface="+mn-ea"/>
                <a:cs typeface="+mn-cs"/>
              </a:rPr>
              <a:t>! Woe to you, Bethsaida! For if the miracles had occurred in </a:t>
            </a:r>
            <a:r>
              <a:rPr lang="en-US" sz="1200" kern="1200" dirty="0" err="1">
                <a:solidFill>
                  <a:schemeClr val="tx1"/>
                </a:solidFill>
                <a:effectLst/>
                <a:latin typeface="+mn-lt"/>
                <a:ea typeface="+mn-ea"/>
                <a:cs typeface="+mn-cs"/>
              </a:rPr>
              <a:t>Tyre</a:t>
            </a:r>
            <a:r>
              <a:rPr lang="en-US" sz="1200" kern="1200" dirty="0">
                <a:solidFill>
                  <a:schemeClr val="tx1"/>
                </a:solidFill>
                <a:effectLst/>
                <a:latin typeface="+mn-lt"/>
                <a:ea typeface="+mn-ea"/>
                <a:cs typeface="+mn-cs"/>
              </a:rPr>
              <a:t> and Sidon which occurred in you, they would have repented long ago in sackcloth and ashes. </a:t>
            </a:r>
            <a:r>
              <a:rPr lang="en-US" sz="1200" u="none" strike="noStrike" kern="1200" baseline="30000" dirty="0">
                <a:solidFill>
                  <a:schemeClr val="tx1"/>
                </a:solidFill>
                <a:effectLst/>
                <a:latin typeface="+mn-lt"/>
                <a:ea typeface="+mn-ea"/>
                <a:cs typeface="+mn-cs"/>
              </a:rPr>
              <a:t>22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“Nevertheless I say to you, it will be more tolerable for </a:t>
            </a:r>
            <a:r>
              <a:rPr lang="en-US" sz="1200" kern="1200" dirty="0" err="1">
                <a:solidFill>
                  <a:schemeClr val="tx1"/>
                </a:solidFill>
                <a:effectLst/>
                <a:latin typeface="+mn-lt"/>
                <a:ea typeface="+mn-ea"/>
                <a:cs typeface="+mn-cs"/>
              </a:rPr>
              <a:t>Tyre</a:t>
            </a:r>
            <a:r>
              <a:rPr lang="en-US" sz="1200" kern="1200" dirty="0">
                <a:solidFill>
                  <a:schemeClr val="tx1"/>
                </a:solidFill>
                <a:effectLst/>
                <a:latin typeface="+mn-lt"/>
                <a:ea typeface="+mn-ea"/>
                <a:cs typeface="+mn-cs"/>
              </a:rPr>
              <a:t> and Sidon in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day of judgment than for you. </a:t>
            </a:r>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Capernaum, will not be exalted to heaven, will you? You will descend to Hades; for if the miracles had occurred in Sodom which occurred in you, it would have remained to this day. </a:t>
            </a:r>
            <a:r>
              <a:rPr lang="en-US" sz="1200" u="none" strike="noStrike" kern="1200" baseline="30000" dirty="0">
                <a:solidFill>
                  <a:schemeClr val="tx1"/>
                </a:solidFill>
                <a:effectLst/>
                <a:latin typeface="+mn-lt"/>
                <a:ea typeface="+mn-ea"/>
                <a:cs typeface="+mn-cs"/>
              </a:rPr>
              <a:t>24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“Nevertheless I say to you that it will be more tolerable for the land of Sodom in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day of judgment, than for you.”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Luke 12:47–48 (NASB95) </a:t>
            </a:r>
          </a:p>
          <a:p>
            <a:r>
              <a:rPr lang="en-US" sz="1200" u="none" strike="noStrike" kern="1200" baseline="30000" dirty="0">
                <a:solidFill>
                  <a:schemeClr val="tx1"/>
                </a:solidFill>
                <a:effectLst/>
                <a:latin typeface="+mn-lt"/>
                <a:ea typeface="+mn-ea"/>
                <a:cs typeface="+mn-cs"/>
              </a:rPr>
              <a:t>47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that slave who knew his master’s will and did not get ready or act in accord with his will, will receive many lashes, </a:t>
            </a:r>
            <a:r>
              <a:rPr lang="en-US" sz="1200" u="none" strike="noStrike" kern="1200" baseline="30000" dirty="0">
                <a:solidFill>
                  <a:schemeClr val="tx1"/>
                </a:solidFill>
                <a:effectLst/>
                <a:latin typeface="+mn-lt"/>
                <a:ea typeface="+mn-ea"/>
                <a:cs typeface="+mn-cs"/>
              </a:rPr>
              <a:t>48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one who did not know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and committed deeds worthy of a flogging, will receive but few. </a:t>
            </a:r>
            <a:r>
              <a:rPr lang="en-US" sz="1200" b="1" kern="1200" dirty="0">
                <a:solidFill>
                  <a:schemeClr val="tx1"/>
                </a:solidFill>
                <a:effectLst/>
                <a:latin typeface="+mn-lt"/>
                <a:ea typeface="+mn-ea"/>
                <a:cs typeface="+mn-cs"/>
              </a:rPr>
              <a:t>From everyone who has been given much, much will be required; and to whom they entrusted much, of him they will ask all the more. </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23</a:t>
            </a:fld>
            <a:endParaRPr lang="en-US"/>
          </a:p>
        </p:txBody>
      </p:sp>
    </p:spTree>
    <p:extLst>
      <p:ext uri="{BB962C8B-B14F-4D97-AF65-F5344CB8AC3E}">
        <p14:creationId xmlns:p14="http://schemas.microsoft.com/office/powerpoint/2010/main" val="279313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Neither sedition (revelry</a:t>
            </a:r>
            <a:r>
              <a:rPr lang="en-US" baseline="0" dirty="0"/>
              <a:t> against the state) or blasphemy</a:t>
            </a:r>
            <a:br>
              <a:rPr lang="en-US" baseline="0" dirty="0"/>
            </a:br>
            <a:br>
              <a:rPr lang="en-US" baseline="0" dirty="0"/>
            </a:br>
            <a:r>
              <a:rPr lang="en-US" baseline="0" dirty="0"/>
              <a:t>Pilate’s psychological states … from curiosity, to a desire to be just, to fear, to respect and fairness, back again to fear and a desire to save his own career and reputation, no matter the price. In the end he does the wrong thing for the wrong reason.</a:t>
            </a:r>
            <a:br>
              <a:rPr lang="en-US" baseline="0" dirty="0"/>
            </a:br>
            <a:br>
              <a:rPr lang="en-US" baseline="0" dirty="0"/>
            </a:br>
            <a:r>
              <a:rPr lang="en-US" sz="1200" b="1" dirty="0"/>
              <a:t>Tiberius Caesar was known to be quick to entertain suspicions against his subordinates, and swift to exact ruthless punishment.</a:t>
            </a:r>
          </a:p>
          <a:p>
            <a:endParaRPr lang="en-US" sz="1200" b="1" dirty="0"/>
          </a:p>
          <a:p>
            <a:r>
              <a:rPr lang="en-US" sz="1200" b="1" dirty="0"/>
              <a:t>What defense of himself could be possibly give to a somewhat paranoid ruler, against the charge that he had failed to convict and execute a man arraigned on well-substantiated charges of sedition</a:t>
            </a:r>
          </a:p>
          <a:p>
            <a:pPr lvl="1"/>
            <a:r>
              <a:rPr lang="en-US" dirty="0"/>
              <a:t> Carson, D. A. (1991). </a:t>
            </a:r>
          </a:p>
          <a:p>
            <a:pPr lvl="0"/>
            <a:br>
              <a:rPr lang="en-US" baseline="0" dirty="0"/>
            </a:br>
            <a:r>
              <a:rPr lang="en-US" sz="1200" b="1" dirty="0"/>
              <a:t>The verse is saturated with irony. In order to execute Jesus, the Jewish authorities make themselves out to be more loyal subjects of Caesar than the hated Roman official Pilate is. They thereby demonstrate their slavery not only to sin (8:34) but to the political </a:t>
            </a:r>
            <a:r>
              <a:rPr lang="en-US" sz="1200" b="1" dirty="0" err="1"/>
              <a:t>thraldom</a:t>
            </a:r>
            <a:r>
              <a:rPr lang="en-US" sz="1200" b="1" dirty="0"/>
              <a:t> they earlier disavowed (8:33).</a:t>
            </a:r>
            <a:r>
              <a:rPr lang="en-US" sz="1200" dirty="0"/>
              <a:t> Jesus </a:t>
            </a:r>
            <a:r>
              <a:rPr lang="en-US" sz="1200" i="1" dirty="0"/>
              <a:t>claims to be a king, but king of such a nature (18:36–37) that he is far less of an immediate threat to Caesar than are the people who are levelling the charge</a:t>
            </a:r>
          </a:p>
          <a:p>
            <a:pPr lvl="1"/>
            <a:r>
              <a:rPr lang="en-US" dirty="0"/>
              <a:t> Carson, D. A. (1991). The Gospel according to John (pp. 602603). Leicester, England; Grand Rapids, MI: Inter-Varsity Press; W.B. Eerdmans.</a:t>
            </a:r>
          </a:p>
          <a:p>
            <a:endParaRPr lang="en-US" dirty="0"/>
          </a:p>
        </p:txBody>
      </p:sp>
      <p:sp>
        <p:nvSpPr>
          <p:cNvPr id="4" name="Slide Number Placeholder 3"/>
          <p:cNvSpPr>
            <a:spLocks noGrp="1"/>
          </p:cNvSpPr>
          <p:nvPr>
            <p:ph type="sldNum" sz="quarter" idx="10"/>
          </p:nvPr>
        </p:nvSpPr>
        <p:spPr/>
        <p:txBody>
          <a:bodyPr/>
          <a:lstStyle/>
          <a:p>
            <a:fld id="{FB6034CB-9E93-401A-AB4C-350885128F65}" type="slidenum">
              <a:rPr lang="en-US" smtClean="0"/>
              <a:t>24</a:t>
            </a:fld>
            <a:endParaRPr lang="en-US"/>
          </a:p>
        </p:txBody>
      </p:sp>
    </p:spTree>
    <p:extLst>
      <p:ext uri="{BB962C8B-B14F-4D97-AF65-F5344CB8AC3E}">
        <p14:creationId xmlns:p14="http://schemas.microsoft.com/office/powerpoint/2010/main" val="2818556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42934" y="5489877"/>
            <a:ext cx="3650196" cy="52070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1327" y="3969672"/>
            <a:ext cx="6943530" cy="1370904"/>
          </a:xfrm>
        </p:spPr>
        <p:txBody>
          <a:bodyPr/>
          <a:lstStyle/>
          <a:p>
            <a:r>
              <a:rPr lang="en-US" dirty="0"/>
              <a:t>Add Your Title</a:t>
            </a:r>
          </a:p>
        </p:txBody>
      </p:sp>
      <p:sp>
        <p:nvSpPr>
          <p:cNvPr id="4" name="Text Placeholder 3"/>
          <p:cNvSpPr>
            <a:spLocks noGrp="1"/>
          </p:cNvSpPr>
          <p:nvPr>
            <p:ph type="body" sz="quarter" idx="12" hasCustomPrompt="1"/>
          </p:nvPr>
        </p:nvSpPr>
        <p:spPr>
          <a:xfrm>
            <a:off x="2742934" y="5489877"/>
            <a:ext cx="3650196" cy="52070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597585"/>
            <a:ext cx="8211824" cy="362245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597585"/>
            <a:ext cx="8211824" cy="362245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1775" y="5819340"/>
            <a:ext cx="3078594" cy="689592"/>
          </a:xfrm>
        </p:spPr>
        <p:txBody>
          <a:bodyPr>
            <a:normAutofit/>
          </a:bodyPr>
          <a:lstStyle>
            <a:lvl1pPr>
              <a:defRPr sz="1600"/>
            </a:lvl1pPr>
          </a:lstStyle>
          <a:p>
            <a:r>
              <a:rPr lang="en-US" dirty="0"/>
              <a:t>Add Your Title</a:t>
            </a:r>
          </a:p>
        </p:txBody>
      </p:sp>
      <p:sp>
        <p:nvSpPr>
          <p:cNvPr id="5" name="Text Placeholder 6"/>
          <p:cNvSpPr>
            <a:spLocks noGrp="1"/>
          </p:cNvSpPr>
          <p:nvPr>
            <p:ph type="body" sz="quarter" idx="11" hasCustomPrompt="1"/>
          </p:nvPr>
        </p:nvSpPr>
        <p:spPr>
          <a:xfrm>
            <a:off x="468313" y="597585"/>
            <a:ext cx="8211824" cy="362245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7/27/2016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2000" b="1" dirty="0"/>
              <a:t>LESSON 24 – JOHN 19:1-42</a:t>
            </a:r>
          </a:p>
        </p:txBody>
      </p:sp>
    </p:spTree>
    <p:extLst>
      <p:ext uri="{BB962C8B-B14F-4D97-AF65-F5344CB8AC3E}">
        <p14:creationId xmlns:p14="http://schemas.microsoft.com/office/powerpoint/2010/main" val="23751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9</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To what end was Jesus born and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for what cause did he come?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18:37 (NASB95) </a:t>
            </a:r>
          </a:p>
          <a:p>
            <a:pPr>
              <a:buNone/>
            </a:pPr>
            <a:r>
              <a:rPr lang="en-US" sz="2400" b="1" baseline="30000" dirty="0">
                <a:latin typeface="Arial" panose="020B0604020202020204" pitchFamily="34" charset="0"/>
                <a:cs typeface="Arial" panose="020B0604020202020204" pitchFamily="34" charset="0"/>
              </a:rPr>
              <a:t>37</a:t>
            </a:r>
            <a:r>
              <a:rPr lang="en-US" sz="2400" b="1" dirty="0">
                <a:latin typeface="Arial" panose="020B0604020202020204" pitchFamily="34" charset="0"/>
                <a:cs typeface="Arial" panose="020B0604020202020204" pitchFamily="34" charset="0"/>
              </a:rPr>
              <a:t> Therefore Pilate said to Him, “So You are a king?” Jesus answered, “</a:t>
            </a:r>
            <a:r>
              <a:rPr lang="en-US" sz="2400" b="1" u="sng" dirty="0">
                <a:latin typeface="Arial" panose="020B0604020202020204" pitchFamily="34" charset="0"/>
                <a:cs typeface="Arial" panose="020B0604020202020204" pitchFamily="34" charset="0"/>
              </a:rPr>
              <a:t>You say </a:t>
            </a:r>
            <a:r>
              <a:rPr lang="en-US" sz="2400" b="1" i="1" u="sng" dirty="0">
                <a:latin typeface="Arial" panose="020B0604020202020204" pitchFamily="34" charset="0"/>
                <a:cs typeface="Arial" panose="020B0604020202020204" pitchFamily="34" charset="0"/>
              </a:rPr>
              <a:t>correctly</a:t>
            </a:r>
            <a:r>
              <a:rPr lang="en-US" sz="2400" b="1" u="sng" dirty="0">
                <a:latin typeface="Arial" panose="020B0604020202020204" pitchFamily="34" charset="0"/>
                <a:cs typeface="Arial" panose="020B0604020202020204" pitchFamily="34" charset="0"/>
              </a:rPr>
              <a:t> that I am a king. For this I have been born, and for this I have come into the world, to testify to the truth</a:t>
            </a:r>
            <a:r>
              <a:rPr lang="en-US" sz="2400" b="1" dirty="0">
                <a:latin typeface="Arial" panose="020B0604020202020204" pitchFamily="34" charset="0"/>
                <a:cs typeface="Arial" panose="020B0604020202020204" pitchFamily="34" charset="0"/>
              </a:rPr>
              <a:t>. Everyone who is of the truth hears My voice.” </a:t>
            </a:r>
          </a:p>
        </p:txBody>
      </p:sp>
    </p:spTree>
    <p:extLst>
      <p:ext uri="{BB962C8B-B14F-4D97-AF65-F5344CB8AC3E}">
        <p14:creationId xmlns:p14="http://schemas.microsoft.com/office/powerpoint/2010/main" val="8510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10</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Pilate offer to release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either Jesus or Barabbas?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18:39 (NASB95) </a:t>
            </a:r>
          </a:p>
          <a:p>
            <a:pPr>
              <a:buNone/>
            </a:pPr>
            <a:r>
              <a:rPr lang="en-US" sz="2400" b="1" baseline="30000" dirty="0">
                <a:latin typeface="Arial" panose="020B0604020202020204" pitchFamily="34" charset="0"/>
                <a:cs typeface="Arial" panose="020B0604020202020204" pitchFamily="34" charset="0"/>
              </a:rPr>
              <a:t>39</a:t>
            </a:r>
            <a:r>
              <a:rPr lang="en-US" sz="2400" b="1" dirty="0">
                <a:latin typeface="Arial" panose="020B0604020202020204" pitchFamily="34" charset="0"/>
                <a:cs typeface="Arial" panose="020B0604020202020204" pitchFamily="34" charset="0"/>
              </a:rPr>
              <a:t> “But you have a custom that I release someone for you at the Passover; do you wish then that I release for you the King of the Jews?” </a:t>
            </a:r>
          </a:p>
        </p:txBody>
      </p:sp>
    </p:spTree>
    <p:extLst>
      <p:ext uri="{BB962C8B-B14F-4D97-AF65-F5344CB8AC3E}">
        <p14:creationId xmlns:p14="http://schemas.microsoft.com/office/powerpoint/2010/main" val="66082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True / False – Question 1</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asked the officers to take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the disciples and let Him go.</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18:8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Jesus answered, “I told you that I am </a:t>
            </a:r>
            <a:r>
              <a:rPr lang="en-US" sz="2400" b="1" i="1" dirty="0">
                <a:latin typeface="Arial" panose="020B0604020202020204" pitchFamily="34" charset="0"/>
                <a:cs typeface="Arial" panose="020B0604020202020204" pitchFamily="34" charset="0"/>
              </a:rPr>
              <a:t>He;</a:t>
            </a:r>
            <a:r>
              <a:rPr lang="en-US" sz="2400" b="1" dirty="0">
                <a:latin typeface="Arial" panose="020B0604020202020204" pitchFamily="34" charset="0"/>
                <a:cs typeface="Arial" panose="020B0604020202020204" pitchFamily="34" charset="0"/>
              </a:rPr>
              <a:t> so if you seek Me, let these go their way,” </a:t>
            </a:r>
          </a:p>
        </p:txBody>
      </p:sp>
    </p:spTree>
    <p:extLst>
      <p:ext uri="{BB962C8B-B14F-4D97-AF65-F5344CB8AC3E}">
        <p14:creationId xmlns:p14="http://schemas.microsoft.com/office/powerpoint/2010/main" val="35462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True / False – Question 2</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Peter was known by the high priest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thus was permitted to enter.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18:15–16 (NASB95) </a:t>
            </a:r>
          </a:p>
          <a:p>
            <a:pPr>
              <a:buNone/>
            </a:pP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Simon Peter was following Jesus, and </a:t>
            </a:r>
            <a:r>
              <a:rPr lang="en-US" sz="2400" b="1" i="1" dirty="0">
                <a:latin typeface="Arial" panose="020B0604020202020204" pitchFamily="34" charset="0"/>
                <a:cs typeface="Arial" panose="020B0604020202020204" pitchFamily="34" charset="0"/>
              </a:rPr>
              <a:t>so was</a:t>
            </a:r>
            <a:r>
              <a:rPr lang="en-US" sz="2400" b="1" dirty="0">
                <a:latin typeface="Arial" panose="020B0604020202020204" pitchFamily="34" charset="0"/>
                <a:cs typeface="Arial" panose="020B0604020202020204" pitchFamily="34" charset="0"/>
              </a:rPr>
              <a:t> another disciple. Now </a:t>
            </a:r>
            <a:r>
              <a:rPr lang="en-US" sz="2400" b="1" u="sng" dirty="0">
                <a:latin typeface="Arial" panose="020B0604020202020204" pitchFamily="34" charset="0"/>
                <a:cs typeface="Arial" panose="020B0604020202020204" pitchFamily="34" charset="0"/>
              </a:rPr>
              <a:t>that disciple was known to the high priest</a:t>
            </a:r>
            <a:r>
              <a:rPr lang="en-US" sz="2400" b="1" dirty="0">
                <a:latin typeface="Arial" panose="020B0604020202020204" pitchFamily="34" charset="0"/>
                <a:cs typeface="Arial" panose="020B0604020202020204" pitchFamily="34" charset="0"/>
              </a:rPr>
              <a:t>, and entered with Jesus into the court of the high priest, </a:t>
            </a:r>
            <a:r>
              <a:rPr lang="en-US" sz="2400" b="1" baseline="30000" dirty="0">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 but </a:t>
            </a:r>
            <a:r>
              <a:rPr lang="en-US" sz="2400" b="1" u="sng" dirty="0">
                <a:latin typeface="Arial" panose="020B0604020202020204" pitchFamily="34" charset="0"/>
                <a:cs typeface="Arial" panose="020B0604020202020204" pitchFamily="34" charset="0"/>
              </a:rPr>
              <a:t>Peter was standing at the door outside</a:t>
            </a:r>
            <a:r>
              <a:rPr lang="en-US" sz="2400" b="1" dirty="0">
                <a:latin typeface="Arial" panose="020B0604020202020204" pitchFamily="34" charset="0"/>
                <a:cs typeface="Arial" panose="020B0604020202020204" pitchFamily="34" charset="0"/>
              </a:rPr>
              <a:t>. So the other disciple, who was known to the high priest, went out and spoke to the doorkeeper, and brought Peter in. </a:t>
            </a:r>
          </a:p>
        </p:txBody>
      </p:sp>
    </p:spTree>
    <p:extLst>
      <p:ext uri="{BB962C8B-B14F-4D97-AF65-F5344CB8AC3E}">
        <p14:creationId xmlns:p14="http://schemas.microsoft.com/office/powerpoint/2010/main" val="284012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True / False – Question 3</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It was hot weather when Jesus was tried.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18:18 (NASB95) </a:t>
            </a:r>
          </a:p>
          <a:p>
            <a:pPr>
              <a:buNone/>
            </a:pPr>
            <a:r>
              <a:rPr lang="en-US" sz="2400" b="1" baseline="30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Now the slaves and the officers were standing </a:t>
            </a:r>
            <a:r>
              <a:rPr lang="en-US" sz="2400" b="1" i="1" dirty="0">
                <a:latin typeface="Arial" panose="020B0604020202020204" pitchFamily="34" charset="0"/>
                <a:cs typeface="Arial" panose="020B0604020202020204" pitchFamily="34" charset="0"/>
              </a:rPr>
              <a:t>there,</a:t>
            </a:r>
            <a:r>
              <a:rPr lang="en-US" sz="2400" b="1" dirty="0">
                <a:latin typeface="Arial" panose="020B0604020202020204" pitchFamily="34" charset="0"/>
                <a:cs typeface="Arial" panose="020B0604020202020204" pitchFamily="34" charset="0"/>
              </a:rPr>
              <a:t> having made a charcoal fire, for </a:t>
            </a:r>
            <a:r>
              <a:rPr lang="en-US" sz="2400" b="1" u="sng" dirty="0">
                <a:latin typeface="Arial" panose="020B0604020202020204" pitchFamily="34" charset="0"/>
                <a:cs typeface="Arial" panose="020B0604020202020204" pitchFamily="34" charset="0"/>
              </a:rPr>
              <a:t>it was cold</a:t>
            </a:r>
            <a:r>
              <a:rPr lang="en-US" sz="2400" b="1" dirty="0">
                <a:latin typeface="Arial" panose="020B0604020202020204" pitchFamily="34" charset="0"/>
                <a:cs typeface="Arial" panose="020B0604020202020204" pitchFamily="34" charset="0"/>
              </a:rPr>
              <a:t> and they were warming themselves; and Peter was also with them, standing and warming himself. </a:t>
            </a:r>
          </a:p>
        </p:txBody>
      </p:sp>
    </p:spTree>
    <p:extLst>
      <p:ext uri="{BB962C8B-B14F-4D97-AF65-F5344CB8AC3E}">
        <p14:creationId xmlns:p14="http://schemas.microsoft.com/office/powerpoint/2010/main" val="8664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True / False – Question 4</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Pilate asked, “what is truth”?</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18:38 (NASB95) </a:t>
            </a:r>
          </a:p>
          <a:p>
            <a:pPr>
              <a:buNone/>
            </a:pPr>
            <a:r>
              <a:rPr lang="en-US" sz="2400" b="1" baseline="30000" dirty="0">
                <a:latin typeface="Arial" panose="020B0604020202020204" pitchFamily="34" charset="0"/>
                <a:cs typeface="Arial" panose="020B0604020202020204" pitchFamily="34" charset="0"/>
              </a:rPr>
              <a:t>38</a:t>
            </a:r>
            <a:r>
              <a:rPr lang="en-US" sz="2400" b="1" dirty="0">
                <a:latin typeface="Arial" panose="020B0604020202020204" pitchFamily="34" charset="0"/>
                <a:cs typeface="Arial" panose="020B0604020202020204" pitchFamily="34" charset="0"/>
              </a:rPr>
              <a:t> Pilate said to Him, “</a:t>
            </a:r>
            <a:r>
              <a:rPr lang="en-US" sz="2400" b="1" u="sng" dirty="0">
                <a:latin typeface="Arial" panose="020B0604020202020204" pitchFamily="34" charset="0"/>
                <a:cs typeface="Arial" panose="020B0604020202020204" pitchFamily="34" charset="0"/>
              </a:rPr>
              <a:t>What is truth?</a:t>
            </a:r>
            <a:r>
              <a:rPr lang="en-US" sz="2400" b="1" dirty="0">
                <a:latin typeface="Arial" panose="020B0604020202020204" pitchFamily="34" charset="0"/>
                <a:cs typeface="Arial" panose="020B0604020202020204" pitchFamily="34" charset="0"/>
              </a:rPr>
              <a:t>” And when he had said this, he went out again to the Jews and said to them, “I find no guilt in Him. </a:t>
            </a:r>
          </a:p>
        </p:txBody>
      </p:sp>
    </p:spTree>
    <p:extLst>
      <p:ext uri="{BB962C8B-B14F-4D97-AF65-F5344CB8AC3E}">
        <p14:creationId xmlns:p14="http://schemas.microsoft.com/office/powerpoint/2010/main" val="6784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True / False – Question 5</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Jews said Jesus would not have been brought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to Pilate where He not a malefactor.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18:30 (NASB95) </a:t>
            </a:r>
          </a:p>
          <a:p>
            <a:pPr>
              <a:buNone/>
            </a:pPr>
            <a:r>
              <a:rPr lang="en-US" sz="2400" b="1" baseline="30000" dirty="0">
                <a:latin typeface="Arial" panose="020B0604020202020204" pitchFamily="34" charset="0"/>
                <a:cs typeface="Arial" panose="020B0604020202020204" pitchFamily="34" charset="0"/>
              </a:rPr>
              <a:t>30</a:t>
            </a:r>
            <a:r>
              <a:rPr lang="en-US" sz="2400" b="1" dirty="0">
                <a:latin typeface="Arial" panose="020B0604020202020204" pitchFamily="34" charset="0"/>
                <a:cs typeface="Arial" panose="020B0604020202020204" pitchFamily="34" charset="0"/>
              </a:rPr>
              <a:t> They answered and said to him, “If this Man were not an </a:t>
            </a:r>
            <a:r>
              <a:rPr lang="en-US" sz="2400" b="1" u="sng" dirty="0">
                <a:latin typeface="Arial" panose="020B0604020202020204" pitchFamily="34" charset="0"/>
                <a:cs typeface="Arial" panose="020B0604020202020204" pitchFamily="34" charset="0"/>
              </a:rPr>
              <a:t>evildoer (malefactor – KJV)</a:t>
            </a:r>
            <a:r>
              <a:rPr lang="en-US" sz="2400" b="1" dirty="0">
                <a:latin typeface="Arial" panose="020B0604020202020204" pitchFamily="34" charset="0"/>
                <a:cs typeface="Arial" panose="020B0604020202020204" pitchFamily="34" charset="0"/>
              </a:rPr>
              <a:t>, we would not have delivered Him to you.” </a:t>
            </a:r>
          </a:p>
        </p:txBody>
      </p:sp>
    </p:spTree>
    <p:extLst>
      <p:ext uri="{BB962C8B-B14F-4D97-AF65-F5344CB8AC3E}">
        <p14:creationId xmlns:p14="http://schemas.microsoft.com/office/powerpoint/2010/main" val="39848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2000" b="1" dirty="0"/>
              <a:t>LESSON 24 – JOHN 19:1-42</a:t>
            </a:r>
          </a:p>
        </p:txBody>
      </p:sp>
    </p:spTree>
    <p:extLst>
      <p:ext uri="{BB962C8B-B14F-4D97-AF65-F5344CB8AC3E}">
        <p14:creationId xmlns:p14="http://schemas.microsoft.com/office/powerpoint/2010/main" val="328404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 y="0"/>
            <a:ext cx="4572001" cy="1615827"/>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 (NASB95) </a:t>
            </a:r>
          </a:p>
          <a:p>
            <a:pPr>
              <a:lnSpc>
                <a:spcPct val="150000"/>
              </a:lnSpc>
            </a:pPr>
            <a:r>
              <a:rPr lang="en-US" sz="2200" b="1" baseline="30000" dirty="0">
                <a:latin typeface="Arial" pitchFamily="34" charset="0"/>
                <a:cs typeface="Arial" pitchFamily="34" charset="0"/>
              </a:rPr>
              <a:t>1</a:t>
            </a:r>
            <a:r>
              <a:rPr lang="en-US" sz="2200" b="1" dirty="0">
                <a:latin typeface="Arial" pitchFamily="34" charset="0"/>
                <a:cs typeface="Arial" pitchFamily="34" charset="0"/>
              </a:rPr>
              <a:t> Pilate then took Jesus and scourged Him. </a:t>
            </a:r>
          </a:p>
        </p:txBody>
      </p:sp>
      <p:cxnSp>
        <p:nvCxnSpPr>
          <p:cNvPr id="8" name="Straight Connector 7"/>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4580545" y="94678"/>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found no guilt in Jesus</a:t>
            </a:r>
          </a:p>
        </p:txBody>
      </p:sp>
      <p:sp>
        <p:nvSpPr>
          <p:cNvPr id="7" name="Rectangle 6"/>
          <p:cNvSpPr/>
          <p:nvPr/>
        </p:nvSpPr>
        <p:spPr>
          <a:xfrm>
            <a:off x="4697608" y="2418700"/>
            <a:ext cx="4320785" cy="202060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18:38 (NASB95) </a:t>
            </a:r>
          </a:p>
          <a:p>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Pilate said to Him, “What is truth?” And when he had said this, he went out again to the Jews and said to them, “</a:t>
            </a:r>
            <a:r>
              <a:rPr lang="en-US" sz="2000" b="1" u="sng" dirty="0">
                <a:solidFill>
                  <a:schemeClr val="bg1"/>
                </a:solidFill>
                <a:latin typeface="Arial" panose="020B0604020202020204" pitchFamily="34" charset="0"/>
                <a:cs typeface="Arial" panose="020B0604020202020204" pitchFamily="34" charset="0"/>
              </a:rPr>
              <a:t>I find no guilt in Him</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a:spLocks noChangeArrowheads="1"/>
          </p:cNvSpPr>
          <p:nvPr/>
        </p:nvSpPr>
        <p:spPr bwMode="auto">
          <a:xfrm>
            <a:off x="4589089" y="447133"/>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To appease the Jews Pilate sent Jesus to Herod</a:t>
            </a:r>
          </a:p>
        </p:txBody>
      </p:sp>
      <p:sp>
        <p:nvSpPr>
          <p:cNvPr id="11" name="Rectangle 10"/>
          <p:cNvSpPr/>
          <p:nvPr/>
        </p:nvSpPr>
        <p:spPr>
          <a:xfrm>
            <a:off x="4706400" y="2269236"/>
            <a:ext cx="4312241" cy="443930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23:7–11 (NASB95) </a:t>
            </a:r>
          </a:p>
          <a:p>
            <a:r>
              <a:rPr lang="en-US" sz="2000" b="1" baseline="30000" dirty="0">
                <a:solidFill>
                  <a:schemeClr val="bg1"/>
                </a:solidFill>
                <a:latin typeface="Arial" panose="020B0604020202020204" pitchFamily="34" charset="0"/>
                <a:cs typeface="Arial" panose="020B0604020202020204" pitchFamily="34" charset="0"/>
              </a:rPr>
              <a:t>7</a:t>
            </a:r>
            <a:r>
              <a:rPr lang="en-US" sz="2000" b="1" dirty="0">
                <a:solidFill>
                  <a:schemeClr val="bg1"/>
                </a:solidFill>
                <a:latin typeface="Arial" panose="020B0604020202020204" pitchFamily="34" charset="0"/>
                <a:cs typeface="Arial" panose="020B0604020202020204" pitchFamily="34" charset="0"/>
              </a:rPr>
              <a:t> … he sent Him to Herod, who himself also was in Jerusalem at that time. </a:t>
            </a:r>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Now Herod … </a:t>
            </a:r>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 questioned Him at some length; but He answered him nothing. </a:t>
            </a:r>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And the chief priests and the scribes were standing there, accusing Him vehemently. </a:t>
            </a:r>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And Herod with his soldiers, after treating Him with contempt and mocking Him, dressed Him in a gorgeous robe and sent Him back to Pilate. </a:t>
            </a:r>
          </a:p>
        </p:txBody>
      </p:sp>
      <p:sp>
        <p:nvSpPr>
          <p:cNvPr id="12" name="Rectangle 11"/>
          <p:cNvSpPr>
            <a:spLocks noChangeArrowheads="1"/>
          </p:cNvSpPr>
          <p:nvPr/>
        </p:nvSpPr>
        <p:spPr bwMode="auto">
          <a:xfrm>
            <a:off x="4572000" y="1158240"/>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offered the release of a prisoner, they chose Barabbas</a:t>
            </a:r>
          </a:p>
        </p:txBody>
      </p:sp>
      <p:sp>
        <p:nvSpPr>
          <p:cNvPr id="13" name="Rectangle 12"/>
          <p:cNvSpPr/>
          <p:nvPr/>
        </p:nvSpPr>
        <p:spPr>
          <a:xfrm>
            <a:off x="4697856" y="2269236"/>
            <a:ext cx="4312241" cy="2848713"/>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18:39–40 (NASB95) </a:t>
            </a:r>
          </a:p>
          <a:p>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“But you have a custom that I release someone for you at the Passover; do you wish then that I release for you the King of the Jews?” </a:t>
            </a:r>
            <a:r>
              <a:rPr lang="en-US" sz="2000" b="1" baseline="30000" dirty="0">
                <a:solidFill>
                  <a:schemeClr val="bg1"/>
                </a:solidFill>
                <a:latin typeface="Arial" panose="020B0604020202020204" pitchFamily="34" charset="0"/>
                <a:cs typeface="Arial" panose="020B0604020202020204" pitchFamily="34" charset="0"/>
              </a:rPr>
              <a:t>40</a:t>
            </a:r>
            <a:r>
              <a:rPr lang="en-US" sz="2000" b="1" dirty="0">
                <a:solidFill>
                  <a:schemeClr val="bg1"/>
                </a:solidFill>
                <a:latin typeface="Arial" panose="020B0604020202020204" pitchFamily="34" charset="0"/>
                <a:cs typeface="Arial" panose="020B0604020202020204" pitchFamily="34" charset="0"/>
              </a:rPr>
              <a:t> So they cried out again, saying, “</a:t>
            </a:r>
            <a:r>
              <a:rPr lang="en-US" sz="2000" b="1" u="sng" dirty="0">
                <a:solidFill>
                  <a:schemeClr val="bg1"/>
                </a:solidFill>
                <a:latin typeface="Arial" panose="020B0604020202020204" pitchFamily="34" charset="0"/>
                <a:cs typeface="Arial" panose="020B0604020202020204" pitchFamily="34" charset="0"/>
              </a:rPr>
              <a:t>Not this Man, but Barabbas</a:t>
            </a:r>
            <a:r>
              <a:rPr lang="en-US" sz="2000" b="1" dirty="0">
                <a:solidFill>
                  <a:schemeClr val="bg1"/>
                </a:solidFill>
                <a:latin typeface="Arial" panose="020B0604020202020204" pitchFamily="34" charset="0"/>
                <a:cs typeface="Arial" panose="020B0604020202020204" pitchFamily="34" charset="0"/>
              </a:rPr>
              <a:t>.” Now Barabbas was a robber. </a:t>
            </a:r>
          </a:p>
        </p:txBody>
      </p:sp>
      <p:sp>
        <p:nvSpPr>
          <p:cNvPr id="14" name="Rectangle 13"/>
          <p:cNvSpPr>
            <a:spLocks noChangeArrowheads="1"/>
          </p:cNvSpPr>
          <p:nvPr/>
        </p:nvSpPr>
        <p:spPr bwMode="auto">
          <a:xfrm>
            <a:off x="4589089" y="1866126"/>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a:t>
            </a:r>
            <a:r>
              <a:rPr lang="en-US" sz="2000" b="1" i="1" dirty="0">
                <a:latin typeface="Arial" panose="020B0604020202020204" pitchFamily="34" charset="0"/>
                <a:cs typeface="Arial" panose="020B0604020202020204" pitchFamily="34" charset="0"/>
              </a:rPr>
              <a:t>scourged Him</a:t>
            </a:r>
            <a:endParaRPr lang="en-US" sz="2000" b="1" dirty="0">
              <a:latin typeface="Arial" panose="020B0604020202020204" pitchFamily="34" charset="0"/>
              <a:cs typeface="Arial" panose="020B0604020202020204" pitchFamily="34" charset="0"/>
            </a:endParaRPr>
          </a:p>
        </p:txBody>
      </p:sp>
      <p:sp>
        <p:nvSpPr>
          <p:cNvPr id="15" name="Rectangle 14"/>
          <p:cNvSpPr/>
          <p:nvPr/>
        </p:nvSpPr>
        <p:spPr>
          <a:xfrm>
            <a:off x="125360" y="2246776"/>
            <a:ext cx="8893281" cy="446176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bg1"/>
                </a:solidFill>
                <a:latin typeface="Arial" panose="020B0604020202020204" pitchFamily="34" charset="0"/>
                <a:cs typeface="Arial" panose="020B0604020202020204" pitchFamily="34" charset="0"/>
              </a:rPr>
              <a:t>Flogging administered by the Romans could take one of three forms</a:t>
            </a:r>
            <a:r>
              <a:rPr lang="en-US" dirty="0">
                <a:solidFill>
                  <a:schemeClr val="bg1"/>
                </a:solidFill>
                <a:latin typeface="Arial" panose="020B0604020202020204" pitchFamily="34" charset="0"/>
                <a:cs typeface="Arial" panose="020B0604020202020204" pitchFamily="34" charset="0"/>
              </a:rPr>
              <a:t>: the </a:t>
            </a:r>
            <a:r>
              <a:rPr lang="en-US" i="1" u="sng" dirty="0" err="1">
                <a:solidFill>
                  <a:schemeClr val="bg1"/>
                </a:solidFill>
                <a:latin typeface="Arial" panose="020B0604020202020204" pitchFamily="34" charset="0"/>
                <a:cs typeface="Arial" panose="020B0604020202020204" pitchFamily="34" charset="0"/>
              </a:rPr>
              <a:t>fustigatio</a:t>
            </a:r>
            <a:r>
              <a:rPr lang="en-US" i="1" u="sng" dirty="0">
                <a:solidFill>
                  <a:schemeClr val="bg1"/>
                </a:solidFill>
                <a:latin typeface="Arial" panose="020B0604020202020204" pitchFamily="34" charset="0"/>
                <a:cs typeface="Arial" panose="020B0604020202020204" pitchFamily="34" charset="0"/>
              </a:rPr>
              <a:t>, a less severe beating</a:t>
            </a:r>
            <a:r>
              <a:rPr lang="en-US" i="1" dirty="0">
                <a:solidFill>
                  <a:schemeClr val="bg1"/>
                </a:solidFill>
                <a:latin typeface="Arial" panose="020B0604020202020204" pitchFamily="34" charset="0"/>
                <a:cs typeface="Arial" panose="020B0604020202020204" pitchFamily="34" charset="0"/>
              </a:rPr>
              <a:t> meted out for relatively light offences such as hooliganism, and often accompanied by a severe warning; the </a:t>
            </a:r>
            <a:r>
              <a:rPr lang="en-US" i="1" u="sng" dirty="0" err="1">
                <a:solidFill>
                  <a:schemeClr val="bg1"/>
                </a:solidFill>
                <a:latin typeface="Arial" panose="020B0604020202020204" pitchFamily="34" charset="0"/>
                <a:cs typeface="Arial" panose="020B0604020202020204" pitchFamily="34" charset="0"/>
              </a:rPr>
              <a:t>flagellatio</a:t>
            </a:r>
            <a:r>
              <a:rPr lang="en-US" i="1" u="sng" dirty="0">
                <a:solidFill>
                  <a:schemeClr val="bg1"/>
                </a:solidFill>
                <a:latin typeface="Arial" panose="020B0604020202020204" pitchFamily="34" charset="0"/>
                <a:cs typeface="Arial" panose="020B0604020202020204" pitchFamily="34" charset="0"/>
              </a:rPr>
              <a:t>, a brutal flogging</a:t>
            </a:r>
            <a:r>
              <a:rPr lang="en-US" i="1" dirty="0">
                <a:solidFill>
                  <a:schemeClr val="bg1"/>
                </a:solidFill>
                <a:latin typeface="Arial" panose="020B0604020202020204" pitchFamily="34" charset="0"/>
                <a:cs typeface="Arial" panose="020B0604020202020204" pitchFamily="34" charset="0"/>
              </a:rPr>
              <a:t> administered to criminals whose offences were more serious; and </a:t>
            </a:r>
            <a:r>
              <a:rPr lang="en-US" b="1" i="1" u="sng" dirty="0">
                <a:solidFill>
                  <a:schemeClr val="bg1"/>
                </a:solidFill>
                <a:latin typeface="Arial" panose="020B0604020202020204" pitchFamily="34" charset="0"/>
                <a:cs typeface="Arial" panose="020B0604020202020204" pitchFamily="34" charset="0"/>
              </a:rPr>
              <a:t>the </a:t>
            </a:r>
            <a:r>
              <a:rPr lang="en-US" b="1" i="1" u="sng" dirty="0" err="1">
                <a:solidFill>
                  <a:schemeClr val="bg1"/>
                </a:solidFill>
                <a:latin typeface="Arial" panose="020B0604020202020204" pitchFamily="34" charset="0"/>
                <a:cs typeface="Arial" panose="020B0604020202020204" pitchFamily="34" charset="0"/>
              </a:rPr>
              <a:t>verberatio</a:t>
            </a:r>
            <a:r>
              <a:rPr lang="en-US" b="1" i="1" u="sng" dirty="0">
                <a:solidFill>
                  <a:schemeClr val="bg1"/>
                </a:solidFill>
                <a:latin typeface="Arial" panose="020B0604020202020204" pitchFamily="34" charset="0"/>
                <a:cs typeface="Arial" panose="020B0604020202020204" pitchFamily="34" charset="0"/>
              </a:rPr>
              <a:t>, the most terrible scourging of all, and one that was always associated with other punishments, including crucifixion</a:t>
            </a:r>
            <a:r>
              <a:rPr lang="en-US" b="1" i="1" dirty="0">
                <a:solidFill>
                  <a:schemeClr val="bg1"/>
                </a:solidFill>
                <a:latin typeface="Arial" panose="020B0604020202020204" pitchFamily="34" charset="0"/>
                <a:cs typeface="Arial" panose="020B0604020202020204" pitchFamily="34" charset="0"/>
              </a:rPr>
              <a:t>. In this last form, the victim was stripped and tied to a post, and then beaten by several torturers (in the Roman provinces they were soldiers) until they were exhausted, or their commanding officer called them off. For victims who, like Jesus, were neither Roman citizens nor soldiers, the favored instrument was a whip whose leather thongs were fitted with pieces of bone or lead or other metal. The beatings were so savage that the victims sometimes died. Eyewitness records report that such brutal </a:t>
            </a:r>
            <a:r>
              <a:rPr lang="en-US" b="1" i="1" dirty="0" err="1">
                <a:solidFill>
                  <a:schemeClr val="bg1"/>
                </a:solidFill>
                <a:latin typeface="Arial" panose="020B0604020202020204" pitchFamily="34" charset="0"/>
                <a:cs typeface="Arial" panose="020B0604020202020204" pitchFamily="34" charset="0"/>
              </a:rPr>
              <a:t>scourgings</a:t>
            </a:r>
            <a:r>
              <a:rPr lang="en-US" b="1" i="1" dirty="0">
                <a:solidFill>
                  <a:schemeClr val="bg1"/>
                </a:solidFill>
                <a:latin typeface="Arial" panose="020B0604020202020204" pitchFamily="34" charset="0"/>
                <a:cs typeface="Arial" panose="020B0604020202020204" pitchFamily="34" charset="0"/>
              </a:rPr>
              <a:t> could leave victims with their bones and entrails exposed.</a:t>
            </a:r>
          </a:p>
          <a:p>
            <a:pPr lvl="1"/>
            <a:r>
              <a:rPr lang="en-US" sz="20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 Carson, D. A. (1991). The Gospel according to John (p. 597).</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xit" presetSubtype="0" fill="hold" grpId="1"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10" grpId="0"/>
      <p:bldP spid="11" grpId="0" animBg="1"/>
      <p:bldP spid="11" grpId="1" animBg="1"/>
      <p:bldP spid="12" grpId="0"/>
      <p:bldP spid="13" grpId="0" animBg="1"/>
      <p:bldP spid="13" grpId="1"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 y="0"/>
            <a:ext cx="4572001"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19:2–3 (NASB95) </a:t>
            </a:r>
          </a:p>
          <a:p>
            <a:pPr>
              <a:lnSpc>
                <a:spcPct val="150000"/>
              </a:lnSpc>
            </a:pPr>
            <a:r>
              <a:rPr lang="en-US" sz="2200" b="1" baseline="30000" dirty="0">
                <a:latin typeface="Arial" pitchFamily="34" charset="0"/>
                <a:cs typeface="Arial" pitchFamily="34" charset="0"/>
              </a:rPr>
              <a:t>2</a:t>
            </a:r>
            <a:r>
              <a:rPr lang="en-US" sz="2200" b="1" dirty="0">
                <a:latin typeface="Arial" pitchFamily="34" charset="0"/>
                <a:cs typeface="Arial" pitchFamily="34" charset="0"/>
              </a:rPr>
              <a:t> And the soldiers twisted together a crown of thorns and put it on His head, and put a purple robe on Him; </a:t>
            </a:r>
            <a:r>
              <a:rPr lang="en-US" sz="2200" b="1" baseline="30000" dirty="0">
                <a:latin typeface="Arial" pitchFamily="34" charset="0"/>
                <a:cs typeface="Arial" pitchFamily="34" charset="0"/>
              </a:rPr>
              <a:t>3</a:t>
            </a:r>
            <a:r>
              <a:rPr lang="en-US" sz="2200" b="1" dirty="0">
                <a:latin typeface="Arial" pitchFamily="34" charset="0"/>
                <a:cs typeface="Arial" pitchFamily="34" charset="0"/>
              </a:rPr>
              <a:t> and they </a:t>
            </a:r>
            <a:r>
              <a:rPr lang="en-US" sz="2200" b="1" i="1" dirty="0">
                <a:latin typeface="Arial" pitchFamily="34" charset="0"/>
                <a:cs typeface="Arial" pitchFamily="34" charset="0"/>
              </a:rPr>
              <a:t>began</a:t>
            </a:r>
            <a:r>
              <a:rPr lang="en-US" sz="2200" b="1" dirty="0">
                <a:latin typeface="Arial" pitchFamily="34" charset="0"/>
                <a:cs typeface="Arial" pitchFamily="34" charset="0"/>
              </a:rPr>
              <a:t> to come up to Him and say, “Hail, King of the Jews!” and to give Him slaps </a:t>
            </a:r>
            <a:r>
              <a:rPr lang="en-US" sz="2200" b="1" i="1" dirty="0">
                <a:latin typeface="Arial" pitchFamily="34" charset="0"/>
                <a:cs typeface="Arial" pitchFamily="34" charset="0"/>
              </a:rPr>
              <a:t>in the face.</a:t>
            </a:r>
            <a:r>
              <a:rPr lang="en-US" sz="2200" b="1" dirty="0">
                <a:latin typeface="Arial" pitchFamily="34" charset="0"/>
                <a:cs typeface="Arial" pitchFamily="34" charset="0"/>
              </a:rPr>
              <a:t> </a:t>
            </a:r>
          </a:p>
        </p:txBody>
      </p:sp>
      <p:cxnSp>
        <p:nvCxnSpPr>
          <p:cNvPr id="8" name="Straight Connector 7"/>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John shows the irony again as these gentiles speak better than they know</a:t>
            </a:r>
          </a:p>
        </p:txBody>
      </p:sp>
      <p:sp>
        <p:nvSpPr>
          <p:cNvPr id="7" name="Rectangle 6"/>
          <p:cNvSpPr/>
          <p:nvPr/>
        </p:nvSpPr>
        <p:spPr>
          <a:xfrm>
            <a:off x="4699993" y="1334103"/>
            <a:ext cx="4316012" cy="539292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11:49–52 (NASB95) </a:t>
            </a:r>
          </a:p>
          <a:p>
            <a:r>
              <a:rPr lang="en-US" sz="2000" b="1" baseline="30000" dirty="0">
                <a:solidFill>
                  <a:schemeClr val="bg1"/>
                </a:solidFill>
                <a:latin typeface="Arial" panose="020B0604020202020204" pitchFamily="34" charset="0"/>
                <a:cs typeface="Arial" panose="020B0604020202020204" pitchFamily="34" charset="0"/>
              </a:rPr>
              <a:t>49</a:t>
            </a:r>
            <a:r>
              <a:rPr lang="en-US" sz="2000" b="1" dirty="0">
                <a:solidFill>
                  <a:schemeClr val="bg1"/>
                </a:solidFill>
                <a:latin typeface="Arial" panose="020B0604020202020204" pitchFamily="34" charset="0"/>
                <a:cs typeface="Arial" panose="020B0604020202020204" pitchFamily="34" charset="0"/>
              </a:rPr>
              <a:t> But one of them, </a:t>
            </a:r>
            <a:r>
              <a:rPr lang="en-US" sz="2000" b="1" u="sng" dirty="0">
                <a:solidFill>
                  <a:schemeClr val="bg1"/>
                </a:solidFill>
                <a:latin typeface="Arial" panose="020B0604020202020204" pitchFamily="34" charset="0"/>
                <a:cs typeface="Arial" panose="020B0604020202020204" pitchFamily="34" charset="0"/>
              </a:rPr>
              <a:t>Caiaphas</a:t>
            </a:r>
            <a:r>
              <a:rPr lang="en-US" sz="2000" b="1" dirty="0">
                <a:solidFill>
                  <a:schemeClr val="bg1"/>
                </a:solidFill>
                <a:latin typeface="Arial" panose="020B0604020202020204" pitchFamily="34" charset="0"/>
                <a:cs typeface="Arial" panose="020B0604020202020204" pitchFamily="34" charset="0"/>
              </a:rPr>
              <a:t>, who was high priest that year, said to them, “You know nothing at all, </a:t>
            </a:r>
            <a:r>
              <a:rPr lang="en-US" sz="2000" b="1" baseline="30000" dirty="0">
                <a:solidFill>
                  <a:schemeClr val="bg1"/>
                </a:solidFill>
                <a:latin typeface="Arial" panose="020B0604020202020204" pitchFamily="34" charset="0"/>
                <a:cs typeface="Arial" panose="020B0604020202020204" pitchFamily="34" charset="0"/>
              </a:rPr>
              <a:t>50</a:t>
            </a:r>
            <a:r>
              <a:rPr lang="en-US" sz="2000" b="1" dirty="0">
                <a:solidFill>
                  <a:schemeClr val="bg1"/>
                </a:solidFill>
                <a:latin typeface="Arial" panose="020B0604020202020204" pitchFamily="34" charset="0"/>
                <a:cs typeface="Arial" panose="020B0604020202020204" pitchFamily="34" charset="0"/>
              </a:rPr>
              <a:t> nor do you take into account that </a:t>
            </a:r>
            <a:r>
              <a:rPr lang="en-US" sz="2000" b="1" u="sng" dirty="0">
                <a:solidFill>
                  <a:schemeClr val="bg1"/>
                </a:solidFill>
                <a:latin typeface="Arial" panose="020B0604020202020204" pitchFamily="34" charset="0"/>
                <a:cs typeface="Arial" panose="020B0604020202020204" pitchFamily="34" charset="0"/>
              </a:rPr>
              <a:t>it is expedient for you that one man die for the people</a:t>
            </a:r>
            <a:r>
              <a:rPr lang="en-US" sz="2000" b="1" dirty="0">
                <a:solidFill>
                  <a:schemeClr val="bg1"/>
                </a:solidFill>
                <a:latin typeface="Arial" panose="020B0604020202020204" pitchFamily="34" charset="0"/>
                <a:cs typeface="Arial" panose="020B0604020202020204" pitchFamily="34" charset="0"/>
              </a:rPr>
              <a:t>, and that the whole nation not perish.” </a:t>
            </a:r>
            <a:r>
              <a:rPr lang="en-US" sz="2000" b="1" baseline="30000" dirty="0">
                <a:solidFill>
                  <a:schemeClr val="bg1"/>
                </a:solidFill>
                <a:latin typeface="Arial" panose="020B0604020202020204" pitchFamily="34" charset="0"/>
                <a:cs typeface="Arial" panose="020B0604020202020204" pitchFamily="34" charset="0"/>
              </a:rPr>
              <a:t>51</a:t>
            </a:r>
            <a:r>
              <a:rPr lang="en-US" sz="2000" b="1" dirty="0">
                <a:solidFill>
                  <a:schemeClr val="bg1"/>
                </a:solidFill>
                <a:latin typeface="Arial" panose="020B0604020202020204" pitchFamily="34" charset="0"/>
                <a:cs typeface="Arial" panose="020B0604020202020204" pitchFamily="34" charset="0"/>
              </a:rPr>
              <a:t> Now </a:t>
            </a:r>
            <a:r>
              <a:rPr lang="en-US" sz="2000" b="1" u="sng" dirty="0">
                <a:solidFill>
                  <a:schemeClr val="bg1"/>
                </a:solidFill>
                <a:latin typeface="Arial" panose="020B0604020202020204" pitchFamily="34" charset="0"/>
                <a:cs typeface="Arial" panose="020B0604020202020204" pitchFamily="34" charset="0"/>
              </a:rPr>
              <a:t>he did not say this on his own initiative, but being high priest that year, he prophesied that Jesus was going to die for the nation, </a:t>
            </a:r>
            <a:r>
              <a:rPr lang="en-US" sz="2000" b="1" u="sng" baseline="30000" dirty="0">
                <a:solidFill>
                  <a:schemeClr val="bg1"/>
                </a:solidFill>
                <a:latin typeface="Arial" panose="020B0604020202020204" pitchFamily="34" charset="0"/>
                <a:cs typeface="Arial" panose="020B0604020202020204" pitchFamily="34" charset="0"/>
              </a:rPr>
              <a:t>52</a:t>
            </a:r>
            <a:r>
              <a:rPr lang="en-US" sz="2000" b="1" u="sng" dirty="0">
                <a:solidFill>
                  <a:schemeClr val="bg1"/>
                </a:solidFill>
                <a:latin typeface="Arial" panose="020B0604020202020204" pitchFamily="34" charset="0"/>
                <a:cs typeface="Arial" panose="020B0604020202020204" pitchFamily="34" charset="0"/>
              </a:rPr>
              <a:t> and not for the nation only, but in order that He might also gather together into one the children of God who are scattered abroad</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p:nvPr/>
        </p:nvSpPr>
        <p:spPr>
          <a:xfrm>
            <a:off x="4702629" y="1315616"/>
            <a:ext cx="4324557" cy="4730446"/>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27:27–30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Then the soldiers of the governor took Jesus into the </a:t>
            </a:r>
            <a:r>
              <a:rPr lang="en-US" sz="2000" b="1" dirty="0" err="1">
                <a:solidFill>
                  <a:schemeClr val="bg1"/>
                </a:solidFill>
                <a:latin typeface="Arial" panose="020B0604020202020204" pitchFamily="34" charset="0"/>
                <a:cs typeface="Arial" panose="020B0604020202020204" pitchFamily="34" charset="0"/>
              </a:rPr>
              <a:t>Praetorium</a:t>
            </a:r>
            <a:r>
              <a:rPr lang="en-US" sz="2000" b="1" dirty="0">
                <a:solidFill>
                  <a:schemeClr val="bg1"/>
                </a:solidFill>
                <a:latin typeface="Arial" panose="020B0604020202020204" pitchFamily="34" charset="0"/>
                <a:cs typeface="Arial" panose="020B0604020202020204" pitchFamily="34" charset="0"/>
              </a:rPr>
              <a:t> and </a:t>
            </a:r>
            <a:r>
              <a:rPr lang="en-US" sz="2000" b="1" u="sng" dirty="0">
                <a:solidFill>
                  <a:schemeClr val="bg1"/>
                </a:solidFill>
                <a:latin typeface="Arial" panose="020B0604020202020204" pitchFamily="34" charset="0"/>
                <a:cs typeface="Arial" panose="020B0604020202020204" pitchFamily="34" charset="0"/>
              </a:rPr>
              <a:t>gathered the whole </a:t>
            </a:r>
            <a:r>
              <a:rPr lang="en-US" sz="2000" b="1" i="1" u="sng" dirty="0">
                <a:solidFill>
                  <a:schemeClr val="bg1"/>
                </a:solidFill>
                <a:latin typeface="Arial" panose="020B0604020202020204" pitchFamily="34" charset="0"/>
                <a:cs typeface="Arial" panose="020B0604020202020204" pitchFamily="34" charset="0"/>
              </a:rPr>
              <a:t>Roman</a:t>
            </a:r>
            <a:r>
              <a:rPr lang="en-US" sz="2000" b="1" u="sng" dirty="0">
                <a:solidFill>
                  <a:schemeClr val="bg1"/>
                </a:solidFill>
                <a:latin typeface="Arial" panose="020B0604020202020204" pitchFamily="34" charset="0"/>
                <a:cs typeface="Arial" panose="020B0604020202020204" pitchFamily="34" charset="0"/>
              </a:rPr>
              <a:t> cohort around Him. </a:t>
            </a:r>
            <a:r>
              <a:rPr lang="en-US" sz="2000" b="1" u="sng" baseline="30000" dirty="0">
                <a:solidFill>
                  <a:schemeClr val="bg1"/>
                </a:solidFill>
                <a:latin typeface="Arial" panose="020B0604020202020204" pitchFamily="34" charset="0"/>
                <a:cs typeface="Arial" panose="020B0604020202020204" pitchFamily="34" charset="0"/>
              </a:rPr>
              <a:t>28</a:t>
            </a:r>
            <a:r>
              <a:rPr lang="en-US" sz="2000" b="1" u="sng" dirty="0">
                <a:solidFill>
                  <a:schemeClr val="bg1"/>
                </a:solidFill>
                <a:latin typeface="Arial" panose="020B0604020202020204" pitchFamily="34" charset="0"/>
                <a:cs typeface="Arial" panose="020B0604020202020204" pitchFamily="34" charset="0"/>
              </a:rPr>
              <a:t> They stripped Him</a:t>
            </a:r>
            <a:r>
              <a:rPr lang="en-US" sz="2000" b="1" dirty="0">
                <a:solidFill>
                  <a:schemeClr val="bg1"/>
                </a:solidFill>
                <a:latin typeface="Arial" panose="020B0604020202020204" pitchFamily="34" charset="0"/>
                <a:cs typeface="Arial" panose="020B0604020202020204" pitchFamily="34" charset="0"/>
              </a:rPr>
              <a:t> and put a scarlet robe on Him. </a:t>
            </a:r>
            <a:r>
              <a:rPr lang="en-US" sz="2000" b="1" baseline="30000" dirty="0">
                <a:solidFill>
                  <a:schemeClr val="bg1"/>
                </a:solidFill>
                <a:latin typeface="Arial" panose="020B0604020202020204" pitchFamily="34" charset="0"/>
                <a:cs typeface="Arial" panose="020B0604020202020204" pitchFamily="34" charset="0"/>
              </a:rPr>
              <a:t>29</a:t>
            </a:r>
            <a:r>
              <a:rPr lang="en-US" sz="2000" b="1" dirty="0">
                <a:solidFill>
                  <a:schemeClr val="bg1"/>
                </a:solidFill>
                <a:latin typeface="Arial" panose="020B0604020202020204" pitchFamily="34" charset="0"/>
                <a:cs typeface="Arial" panose="020B0604020202020204" pitchFamily="34" charset="0"/>
              </a:rPr>
              <a:t> And after twisting together a crown of thorns, they put it on His head, and </a:t>
            </a:r>
            <a:r>
              <a:rPr lang="en-US" sz="2000" b="1" u="sng" dirty="0">
                <a:solidFill>
                  <a:schemeClr val="bg1"/>
                </a:solidFill>
                <a:latin typeface="Arial" panose="020B0604020202020204" pitchFamily="34" charset="0"/>
                <a:cs typeface="Arial" panose="020B0604020202020204" pitchFamily="34" charset="0"/>
              </a:rPr>
              <a:t>a reed in His right hand; and they knelt down before Him and mocked Him, saying, “Hail, King of the Jews!” </a:t>
            </a:r>
            <a:r>
              <a:rPr lang="en-US" sz="2000" b="1" u="sng" baseline="30000" dirty="0">
                <a:solidFill>
                  <a:schemeClr val="bg1"/>
                </a:solidFill>
                <a:latin typeface="Arial" panose="020B0604020202020204" pitchFamily="34" charset="0"/>
                <a:cs typeface="Arial" panose="020B0604020202020204" pitchFamily="34" charset="0"/>
              </a:rPr>
              <a:t>30</a:t>
            </a:r>
            <a:r>
              <a:rPr lang="en-US" sz="2000" b="1" u="sng" dirty="0">
                <a:solidFill>
                  <a:schemeClr val="bg1"/>
                </a:solidFill>
                <a:latin typeface="Arial" panose="020B0604020202020204" pitchFamily="34" charset="0"/>
                <a:cs typeface="Arial" panose="020B0604020202020204" pitchFamily="34" charset="0"/>
              </a:rPr>
              <a:t> They spat on Him, and took the reed and </a:t>
            </a:r>
            <a:r>
              <a:rPr lang="en-US" sz="2000" b="1" i="1" u="sng" dirty="0">
                <a:solidFill>
                  <a:schemeClr val="bg1"/>
                </a:solidFill>
                <a:latin typeface="Arial" panose="020B0604020202020204" pitchFamily="34" charset="0"/>
                <a:cs typeface="Arial" panose="020B0604020202020204" pitchFamily="34" charset="0"/>
              </a:rPr>
              <a:t>began</a:t>
            </a:r>
            <a:r>
              <a:rPr lang="en-US" sz="2000" b="1" u="sng" dirty="0">
                <a:solidFill>
                  <a:schemeClr val="bg1"/>
                </a:solidFill>
                <a:latin typeface="Arial" panose="020B0604020202020204" pitchFamily="34" charset="0"/>
                <a:cs typeface="Arial" panose="020B0604020202020204" pitchFamily="34" charset="0"/>
              </a:rPr>
              <a:t> to beat Him on the head</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714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1</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After His prayer where did Jesus go?</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18:1 (NASB95) </a:t>
            </a:r>
          </a:p>
          <a:p>
            <a:pPr>
              <a:buNone/>
            </a:pP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When Jesus had spoken these words, He went forth with His disciples </a:t>
            </a:r>
            <a:r>
              <a:rPr lang="en-US" sz="2400" b="1" u="sng" dirty="0">
                <a:latin typeface="Arial" panose="020B0604020202020204" pitchFamily="34" charset="0"/>
                <a:cs typeface="Arial" panose="020B0604020202020204" pitchFamily="34" charset="0"/>
              </a:rPr>
              <a:t>over the ravine of the </a:t>
            </a:r>
            <a:r>
              <a:rPr lang="en-US" sz="2400" b="1" u="sng" dirty="0" err="1">
                <a:latin typeface="Arial" panose="020B0604020202020204" pitchFamily="34" charset="0"/>
                <a:cs typeface="Arial" panose="020B0604020202020204" pitchFamily="34" charset="0"/>
              </a:rPr>
              <a:t>Kidron</a:t>
            </a:r>
            <a:r>
              <a:rPr lang="en-US" sz="2400" b="1" u="sng" dirty="0">
                <a:latin typeface="Arial" panose="020B0604020202020204" pitchFamily="34" charset="0"/>
                <a:cs typeface="Arial" panose="020B0604020202020204" pitchFamily="34" charset="0"/>
              </a:rPr>
              <a:t>, where there was a garden</a:t>
            </a:r>
            <a:r>
              <a:rPr lang="en-US" sz="2400" b="1" dirty="0">
                <a:latin typeface="Arial" panose="020B0604020202020204" pitchFamily="34" charset="0"/>
                <a:cs typeface="Arial" panose="020B0604020202020204" pitchFamily="34" charset="0"/>
              </a:rPr>
              <a:t>, in which He entered with His disciples. </a:t>
            </a:r>
          </a:p>
        </p:txBody>
      </p:sp>
    </p:spTree>
    <p:extLst>
      <p:ext uri="{BB962C8B-B14F-4D97-AF65-F5344CB8AC3E}">
        <p14:creationId xmlns:p14="http://schemas.microsoft.com/office/powerpoint/2010/main" val="33658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 y="0"/>
            <a:ext cx="4572001"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19:4–5 (NASB95) </a:t>
            </a:r>
          </a:p>
          <a:p>
            <a:pPr>
              <a:lnSpc>
                <a:spcPct val="150000"/>
              </a:lnSpc>
            </a:pPr>
            <a:r>
              <a:rPr lang="en-US" sz="2200" b="1" baseline="30000" dirty="0">
                <a:latin typeface="Arial" pitchFamily="34" charset="0"/>
                <a:cs typeface="Arial" pitchFamily="34" charset="0"/>
              </a:rPr>
              <a:t>4</a:t>
            </a:r>
            <a:r>
              <a:rPr lang="en-US" sz="2200" b="1" dirty="0">
                <a:latin typeface="Arial" pitchFamily="34" charset="0"/>
                <a:cs typeface="Arial" pitchFamily="34" charset="0"/>
              </a:rPr>
              <a:t> Pilate came out again and said to them, “Behold, I am bringing Him out to you so that you may know that I find no guilt in Him.”</a:t>
            </a:r>
            <a:r>
              <a:rPr lang="en-US" sz="2200" b="1" baseline="30000" dirty="0">
                <a:latin typeface="Arial" pitchFamily="34" charset="0"/>
                <a:cs typeface="Arial" pitchFamily="34" charset="0"/>
              </a:rPr>
              <a:t> 5</a:t>
            </a:r>
            <a:r>
              <a:rPr lang="en-US" sz="2200" b="1" dirty="0">
                <a:latin typeface="Arial" pitchFamily="34" charset="0"/>
                <a:cs typeface="Arial" pitchFamily="34" charset="0"/>
              </a:rPr>
              <a:t> Jesus then came out, wearing the crown of thorns and the purple robe. </a:t>
            </a:r>
            <a:r>
              <a:rPr lang="en-US" sz="2200" b="1" i="1" dirty="0">
                <a:latin typeface="Arial" pitchFamily="34" charset="0"/>
                <a:cs typeface="Arial" pitchFamily="34" charset="0"/>
              </a:rPr>
              <a:t>Pilate</a:t>
            </a:r>
            <a:r>
              <a:rPr lang="en-US" sz="2200" b="1" dirty="0">
                <a:latin typeface="Arial" pitchFamily="34" charset="0"/>
                <a:cs typeface="Arial" pitchFamily="34" charset="0"/>
              </a:rPr>
              <a:t> said to them, “Behold, the Man!” </a:t>
            </a:r>
          </a:p>
        </p:txBody>
      </p:sp>
      <p:cxnSp>
        <p:nvCxnSpPr>
          <p:cNvPr id="8" name="Straight Connector 7"/>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4580545" y="94678"/>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a second time (18:38) says </a:t>
            </a:r>
            <a:r>
              <a:rPr lang="en-US" sz="2000" b="1" i="1" dirty="0">
                <a:latin typeface="Arial" panose="020B0604020202020204" pitchFamily="34" charset="0"/>
                <a:cs typeface="Arial" panose="020B0604020202020204" pitchFamily="34" charset="0"/>
              </a:rPr>
              <a:t>I find no guilt in Him</a:t>
            </a:r>
            <a:endParaRPr lang="en-US" sz="2000" b="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580545" y="802564"/>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Seems he was hoping to satisfy the accusers</a:t>
            </a:r>
          </a:p>
        </p:txBody>
      </p:sp>
      <p:sp>
        <p:nvSpPr>
          <p:cNvPr id="10" name="Rectangle 9"/>
          <p:cNvSpPr>
            <a:spLocks noChangeArrowheads="1"/>
          </p:cNvSpPr>
          <p:nvPr/>
        </p:nvSpPr>
        <p:spPr bwMode="auto">
          <a:xfrm>
            <a:off x="4580545" y="1510450"/>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Truly Jesus was </a:t>
            </a:r>
            <a:r>
              <a:rPr lang="en-US" sz="2000" b="1" i="1" dirty="0">
                <a:latin typeface="Arial" panose="020B0604020202020204" pitchFamily="34" charset="0"/>
                <a:cs typeface="Arial" panose="020B0604020202020204" pitchFamily="34" charset="0"/>
              </a:rPr>
              <a:t>the Man!</a:t>
            </a:r>
            <a:endParaRPr lang="en-US" sz="2000" b="1" dirty="0">
              <a:latin typeface="Arial" panose="020B0604020202020204" pitchFamily="34" charset="0"/>
              <a:cs typeface="Arial" panose="020B0604020202020204" pitchFamily="34" charset="0"/>
            </a:endParaRPr>
          </a:p>
        </p:txBody>
      </p:sp>
      <p:sp>
        <p:nvSpPr>
          <p:cNvPr id="11" name="Rectangle 10"/>
          <p:cNvSpPr/>
          <p:nvPr/>
        </p:nvSpPr>
        <p:spPr>
          <a:xfrm>
            <a:off x="4695721" y="2126274"/>
            <a:ext cx="4324557" cy="1966269"/>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1:14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And the Word became flesh, and dwelt among us, and we saw His glory, glory as of the only begotten from the Father, full of grace and truth. </a:t>
            </a:r>
          </a:p>
        </p:txBody>
      </p:sp>
    </p:spTree>
    <p:extLst>
      <p:ext uri="{BB962C8B-B14F-4D97-AF65-F5344CB8AC3E}">
        <p14:creationId xmlns:p14="http://schemas.microsoft.com/office/powerpoint/2010/main" val="27659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89584"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19:6–7 (NASB95) </a:t>
            </a:r>
          </a:p>
          <a:p>
            <a:pPr>
              <a:lnSpc>
                <a:spcPct val="150000"/>
              </a:lnSpc>
            </a:pPr>
            <a:r>
              <a:rPr lang="en-US" sz="2200" b="1" baseline="30000" dirty="0">
                <a:latin typeface="Arial" pitchFamily="34" charset="0"/>
                <a:cs typeface="Arial" pitchFamily="34" charset="0"/>
              </a:rPr>
              <a:t>6</a:t>
            </a:r>
            <a:r>
              <a:rPr lang="en-US" sz="2200" b="1" dirty="0">
                <a:latin typeface="Arial" pitchFamily="34" charset="0"/>
                <a:cs typeface="Arial" pitchFamily="34" charset="0"/>
              </a:rPr>
              <a:t> So when the chief priests and the officers saw Him, they cried out saying, “Crucify, crucify!” Pilate said to them, “Take Him yourselves and crucify Him, for I find no guilt in Him.”</a:t>
            </a:r>
            <a:r>
              <a:rPr lang="en-US" sz="2200" b="1" baseline="30000" dirty="0">
                <a:latin typeface="Arial" pitchFamily="34" charset="0"/>
                <a:cs typeface="Arial" pitchFamily="34" charset="0"/>
              </a:rPr>
              <a:t> 7</a:t>
            </a:r>
            <a:r>
              <a:rPr lang="en-US" sz="2200" b="1" dirty="0">
                <a:latin typeface="Arial" pitchFamily="34" charset="0"/>
                <a:cs typeface="Arial" pitchFamily="34" charset="0"/>
              </a:rPr>
              <a:t> The Jews answered him, “We have a law, and by that law He ought to die because He made Himself </a:t>
            </a:r>
            <a:br>
              <a:rPr lang="en-US" sz="2200" b="1" dirty="0">
                <a:latin typeface="Arial" pitchFamily="34" charset="0"/>
                <a:cs typeface="Arial" pitchFamily="34" charset="0"/>
              </a:rPr>
            </a:br>
            <a:r>
              <a:rPr lang="en-US" sz="2200" b="1" dirty="0">
                <a:latin typeface="Arial" pitchFamily="34" charset="0"/>
                <a:cs typeface="Arial" pitchFamily="34" charset="0"/>
              </a:rPr>
              <a:t>out </a:t>
            </a:r>
            <a:r>
              <a:rPr lang="en-US" sz="2200" b="1" i="1" dirty="0">
                <a:latin typeface="Arial" pitchFamily="34" charset="0"/>
                <a:cs typeface="Arial" pitchFamily="34" charset="0"/>
              </a:rPr>
              <a:t>to be</a:t>
            </a:r>
            <a:r>
              <a:rPr lang="en-US" sz="2200" b="1" dirty="0">
                <a:latin typeface="Arial" pitchFamily="34" charset="0"/>
                <a:cs typeface="Arial" pitchFamily="34" charset="0"/>
              </a:rPr>
              <a:t> the Son of God.”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Chief priests and officers would stop at nothing less than death!</a:t>
            </a:r>
          </a:p>
        </p:txBody>
      </p:sp>
      <p:sp>
        <p:nvSpPr>
          <p:cNvPr id="10" name="Rectangle 9"/>
          <p:cNvSpPr>
            <a:spLocks noChangeArrowheads="1"/>
          </p:cNvSpPr>
          <p:nvPr/>
        </p:nvSpPr>
        <p:spPr bwMode="auto">
          <a:xfrm>
            <a:off x="4589584" y="802564"/>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seems to sarcastically be telling them to crucify Him</a:t>
            </a:r>
          </a:p>
        </p:txBody>
      </p:sp>
      <p:sp>
        <p:nvSpPr>
          <p:cNvPr id="11" name="Rectangle 10"/>
          <p:cNvSpPr>
            <a:spLocks noChangeArrowheads="1"/>
          </p:cNvSpPr>
          <p:nvPr/>
        </p:nvSpPr>
        <p:spPr bwMode="auto">
          <a:xfrm>
            <a:off x="4589584" y="1508100"/>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For a third time Pilate says </a:t>
            </a:r>
            <a:r>
              <a:rPr lang="en-US" sz="2000" b="1" i="1" dirty="0">
                <a:latin typeface="Arial" panose="020B0604020202020204" pitchFamily="34" charset="0"/>
                <a:cs typeface="Arial" panose="020B0604020202020204" pitchFamily="34" charset="0"/>
              </a:rPr>
              <a:t>I find no guilt in Him </a:t>
            </a:r>
            <a:r>
              <a:rPr lang="en-US" sz="2000" b="1" dirty="0">
                <a:latin typeface="Arial" panose="020B0604020202020204" pitchFamily="34" charset="0"/>
                <a:cs typeface="Arial" panose="020B0604020202020204" pitchFamily="34" charset="0"/>
              </a:rPr>
              <a:t>(18:38; 19:4)</a:t>
            </a:r>
          </a:p>
        </p:txBody>
      </p:sp>
      <p:sp>
        <p:nvSpPr>
          <p:cNvPr id="12" name="Rectangle 11"/>
          <p:cNvSpPr>
            <a:spLocks noChangeArrowheads="1"/>
          </p:cNvSpPr>
          <p:nvPr/>
        </p:nvSpPr>
        <p:spPr bwMode="auto">
          <a:xfrm>
            <a:off x="4589584" y="2213636"/>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Real reason exposed: </a:t>
            </a:r>
            <a:r>
              <a:rPr lang="en-US" sz="2000" b="1" i="1" dirty="0">
                <a:latin typeface="Arial" panose="020B0604020202020204" pitchFamily="34" charset="0"/>
                <a:cs typeface="Arial" panose="020B0604020202020204" pitchFamily="34" charset="0"/>
              </a:rPr>
              <a:t>We have a law…</a:t>
            </a:r>
            <a:endParaRPr lang="en-US" sz="2000" b="1" dirty="0">
              <a:latin typeface="Arial" panose="020B0604020202020204" pitchFamily="34" charset="0"/>
              <a:cs typeface="Arial" panose="020B0604020202020204" pitchFamily="34" charset="0"/>
            </a:endParaRPr>
          </a:p>
        </p:txBody>
      </p:sp>
      <p:sp>
        <p:nvSpPr>
          <p:cNvPr id="13" name="Rectangle 12"/>
          <p:cNvSpPr/>
          <p:nvPr/>
        </p:nvSpPr>
        <p:spPr>
          <a:xfrm>
            <a:off x="4690370" y="4154435"/>
            <a:ext cx="4324557" cy="256907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Leviticus 24:16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‘Moreover, </a:t>
            </a:r>
            <a:r>
              <a:rPr lang="en-US" sz="2000" b="1" u="sng" dirty="0">
                <a:solidFill>
                  <a:schemeClr val="bg1"/>
                </a:solidFill>
                <a:latin typeface="Arial" panose="020B0604020202020204" pitchFamily="34" charset="0"/>
                <a:cs typeface="Arial" panose="020B0604020202020204" pitchFamily="34" charset="0"/>
              </a:rPr>
              <a:t>the one who blasphemes the name of the </a:t>
            </a:r>
            <a:r>
              <a:rPr lang="en-US" sz="2000" b="1" u="sng" cap="small" dirty="0">
                <a:solidFill>
                  <a:schemeClr val="bg1"/>
                </a:solidFill>
                <a:latin typeface="Arial" panose="020B0604020202020204" pitchFamily="34" charset="0"/>
                <a:cs typeface="Arial" panose="020B0604020202020204" pitchFamily="34" charset="0"/>
              </a:rPr>
              <a:t>Lord</a:t>
            </a:r>
            <a:r>
              <a:rPr lang="en-US" sz="2000" b="1" u="sng" dirty="0">
                <a:solidFill>
                  <a:schemeClr val="bg1"/>
                </a:solidFill>
                <a:latin typeface="Arial" panose="020B0604020202020204" pitchFamily="34" charset="0"/>
                <a:cs typeface="Arial" panose="020B0604020202020204" pitchFamily="34" charset="0"/>
              </a:rPr>
              <a:t> shall surely be put to death</a:t>
            </a:r>
            <a:r>
              <a:rPr lang="en-US" sz="2000" b="1" dirty="0">
                <a:solidFill>
                  <a:schemeClr val="bg1"/>
                </a:solidFill>
                <a:latin typeface="Arial" panose="020B0604020202020204" pitchFamily="34" charset="0"/>
                <a:cs typeface="Arial" panose="020B0604020202020204" pitchFamily="34" charset="0"/>
              </a:rPr>
              <a:t>; all the congregation shall certainly stone him. The alien as well as the native, when he blasphemes the Name, shall be put to death. </a:t>
            </a:r>
          </a:p>
        </p:txBody>
      </p:sp>
      <p:sp>
        <p:nvSpPr>
          <p:cNvPr id="14" name="Rectangle 13"/>
          <p:cNvSpPr>
            <a:spLocks noChangeArrowheads="1"/>
          </p:cNvSpPr>
          <p:nvPr/>
        </p:nvSpPr>
        <p:spPr bwMode="auto">
          <a:xfrm>
            <a:off x="4576026" y="2916822"/>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Rising theme in John: He was </a:t>
            </a:r>
            <a:r>
              <a:rPr lang="en-US" sz="2000" b="1" i="1" dirty="0">
                <a:latin typeface="Arial" panose="020B0604020202020204" pitchFamily="34" charset="0"/>
                <a:cs typeface="Arial" panose="020B0604020202020204" pitchFamily="34" charset="0"/>
              </a:rPr>
              <a:t>the Son of God!</a:t>
            </a:r>
            <a:endParaRPr lang="en-US" sz="2000" b="1" dirty="0">
              <a:latin typeface="Arial" panose="020B0604020202020204" pitchFamily="34" charset="0"/>
              <a:cs typeface="Arial" panose="020B0604020202020204" pitchFamily="34" charset="0"/>
            </a:endParaRPr>
          </a:p>
        </p:txBody>
      </p:sp>
      <p:sp>
        <p:nvSpPr>
          <p:cNvPr id="15" name="Rectangle 14"/>
          <p:cNvSpPr/>
          <p:nvPr/>
        </p:nvSpPr>
        <p:spPr>
          <a:xfrm>
            <a:off x="4690370" y="4143594"/>
            <a:ext cx="4324557" cy="256907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5:18 (NASB95) </a:t>
            </a:r>
          </a:p>
          <a:p>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For this reason therefore the Jews were seeking all the more to kill Him, because He not only was breaking the Sabbath, but also </a:t>
            </a:r>
            <a:r>
              <a:rPr lang="en-US" sz="2000" b="1" u="sng" dirty="0">
                <a:solidFill>
                  <a:schemeClr val="bg1"/>
                </a:solidFill>
                <a:latin typeface="Arial" panose="020B0604020202020204" pitchFamily="34" charset="0"/>
                <a:cs typeface="Arial" panose="020B0604020202020204" pitchFamily="34" charset="0"/>
              </a:rPr>
              <a:t>was calling God His own Father, making Himself equal with God</a:t>
            </a:r>
            <a:r>
              <a:rPr lang="en-US" sz="2000" b="1" dirty="0">
                <a:solidFill>
                  <a:schemeClr val="bg1"/>
                </a:solidFill>
                <a:latin typeface="Arial" panose="020B0604020202020204" pitchFamily="34" charset="0"/>
                <a:cs typeface="Arial" panose="020B0604020202020204" pitchFamily="34" charset="0"/>
              </a:rPr>
              <a:t>. </a:t>
            </a:r>
          </a:p>
        </p:txBody>
      </p:sp>
      <p:sp>
        <p:nvSpPr>
          <p:cNvPr id="18" name="Rectangle 17"/>
          <p:cNvSpPr/>
          <p:nvPr/>
        </p:nvSpPr>
        <p:spPr>
          <a:xfrm>
            <a:off x="4681331" y="4143594"/>
            <a:ext cx="4324557" cy="256907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8:58 (NASB95) </a:t>
            </a:r>
          </a:p>
          <a:p>
            <a:r>
              <a:rPr lang="en-US" sz="2000" b="1" baseline="30000" dirty="0">
                <a:solidFill>
                  <a:schemeClr val="bg1"/>
                </a:solidFill>
                <a:latin typeface="Arial" panose="020B0604020202020204" pitchFamily="34" charset="0"/>
                <a:cs typeface="Arial" panose="020B0604020202020204" pitchFamily="34" charset="0"/>
              </a:rPr>
              <a:t>58</a:t>
            </a:r>
            <a:r>
              <a:rPr lang="en-US" sz="2000" b="1" dirty="0">
                <a:solidFill>
                  <a:schemeClr val="bg1"/>
                </a:solidFill>
                <a:latin typeface="Arial" panose="020B0604020202020204" pitchFamily="34" charset="0"/>
                <a:cs typeface="Arial" panose="020B0604020202020204" pitchFamily="34" charset="0"/>
              </a:rPr>
              <a:t> Jesus said to them, “Truly, truly, I say to you, before Abraham was born, I am.” </a:t>
            </a:r>
            <a:r>
              <a:rPr lang="en-US" sz="2000" b="1" baseline="30000" dirty="0">
                <a:solidFill>
                  <a:schemeClr val="bg1"/>
                </a:solidFill>
                <a:latin typeface="Arial" panose="020B0604020202020204" pitchFamily="34" charset="0"/>
                <a:cs typeface="Arial" panose="020B0604020202020204" pitchFamily="34" charset="0"/>
              </a:rPr>
              <a:t>59</a:t>
            </a:r>
            <a:r>
              <a:rPr lang="en-US" sz="2000" b="1" dirty="0">
                <a:solidFill>
                  <a:schemeClr val="bg1"/>
                </a:solidFill>
                <a:latin typeface="Arial" panose="020B0604020202020204" pitchFamily="34" charset="0"/>
                <a:cs typeface="Arial" panose="020B0604020202020204" pitchFamily="34" charset="0"/>
              </a:rPr>
              <a:t> Therefore they picked up stones to throw at Him, but Jesus hid Himself and went out of the temple. </a:t>
            </a:r>
          </a:p>
        </p:txBody>
      </p:sp>
      <p:sp>
        <p:nvSpPr>
          <p:cNvPr id="19" name="Rectangle 18"/>
          <p:cNvSpPr/>
          <p:nvPr/>
        </p:nvSpPr>
        <p:spPr>
          <a:xfrm>
            <a:off x="4690662" y="3609429"/>
            <a:ext cx="4324557" cy="3242706"/>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10:33 (NASB95) </a:t>
            </a:r>
          </a:p>
          <a:p>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The Jews answered Him, “For a good work we do not stone You, but for blasphemy; and because You, being a man, make Yourself out </a:t>
            </a:r>
            <a:r>
              <a:rPr lang="en-US" sz="2000" b="1" i="1" dirty="0">
                <a:solidFill>
                  <a:schemeClr val="bg1"/>
                </a:solidFill>
                <a:latin typeface="Arial" panose="020B0604020202020204" pitchFamily="34" charset="0"/>
                <a:cs typeface="Arial" panose="020B0604020202020204" pitchFamily="34" charset="0"/>
              </a:rPr>
              <a:t>to be</a:t>
            </a:r>
            <a:r>
              <a:rPr lang="en-US" sz="2000" b="1" dirty="0">
                <a:solidFill>
                  <a:schemeClr val="bg1"/>
                </a:solidFill>
                <a:latin typeface="Arial" panose="020B0604020202020204" pitchFamily="34" charset="0"/>
                <a:cs typeface="Arial" panose="020B0604020202020204" pitchFamily="34" charset="0"/>
              </a:rPr>
              <a:t> God.” … </a:t>
            </a:r>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do you say of Him, whom the Father sanctified and sent into the world, ‘You are blaspheming,’ because I said, ‘I am the Son of God’?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animBg="1"/>
      <p:bldP spid="13" grpId="1" animBg="1"/>
      <p:bldP spid="14" grpId="0"/>
      <p:bldP spid="15" grpId="0" animBg="1"/>
      <p:bldP spid="15" grpId="1" animBg="1"/>
      <p:bldP spid="18" grpId="0" animBg="1"/>
      <p:bldP spid="18" grpId="1"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4154984"/>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19:8–9 (NASB95) </a:t>
            </a:r>
          </a:p>
          <a:p>
            <a:pPr>
              <a:lnSpc>
                <a:spcPct val="150000"/>
              </a:lnSpc>
            </a:pPr>
            <a:r>
              <a:rPr lang="en-US" sz="2200" b="1" baseline="30000" dirty="0">
                <a:latin typeface="Arial" pitchFamily="34" charset="0"/>
                <a:cs typeface="Arial" pitchFamily="34" charset="0"/>
              </a:rPr>
              <a:t>8</a:t>
            </a:r>
            <a:r>
              <a:rPr lang="en-US" sz="2200" b="1" dirty="0">
                <a:latin typeface="Arial" pitchFamily="34" charset="0"/>
                <a:cs typeface="Arial" pitchFamily="34" charset="0"/>
              </a:rPr>
              <a:t> Therefore when Pilate heard this statement, he was </a:t>
            </a:r>
            <a:r>
              <a:rPr lang="en-US" sz="2200" b="1" i="1" dirty="0">
                <a:latin typeface="Arial" pitchFamily="34" charset="0"/>
                <a:cs typeface="Arial" pitchFamily="34" charset="0"/>
              </a:rPr>
              <a:t>even</a:t>
            </a:r>
            <a:r>
              <a:rPr lang="en-US" sz="2200" b="1" dirty="0">
                <a:latin typeface="Arial" pitchFamily="34" charset="0"/>
                <a:cs typeface="Arial" pitchFamily="34" charset="0"/>
              </a:rPr>
              <a:t> more afraid; </a:t>
            </a:r>
            <a:r>
              <a:rPr lang="en-US" sz="2200" b="1" baseline="30000" dirty="0">
                <a:latin typeface="Arial" pitchFamily="34" charset="0"/>
                <a:cs typeface="Arial" pitchFamily="34" charset="0"/>
              </a:rPr>
              <a:t>9</a:t>
            </a:r>
            <a:r>
              <a:rPr lang="en-US" sz="2200" b="1" dirty="0">
                <a:latin typeface="Arial" pitchFamily="34" charset="0"/>
                <a:cs typeface="Arial" pitchFamily="34" charset="0"/>
              </a:rPr>
              <a:t> and he entered into the </a:t>
            </a:r>
            <a:r>
              <a:rPr lang="en-US" sz="2200" b="1" dirty="0" err="1">
                <a:latin typeface="Arial" pitchFamily="34" charset="0"/>
                <a:cs typeface="Arial" pitchFamily="34" charset="0"/>
              </a:rPr>
              <a:t>Praetorium</a:t>
            </a:r>
            <a:r>
              <a:rPr lang="en-US" sz="2200" b="1" dirty="0">
                <a:latin typeface="Arial" pitchFamily="34" charset="0"/>
                <a:cs typeface="Arial" pitchFamily="34" charset="0"/>
              </a:rPr>
              <a:t> again and said to Jesus, “Where are You from?” But Jesus gave him no answer.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Seems Pilate was superstitious … was he dealing with a Greek god?</a:t>
            </a:r>
          </a:p>
        </p:txBody>
      </p:sp>
      <p:sp>
        <p:nvSpPr>
          <p:cNvPr id="10" name="Rectangle 9"/>
          <p:cNvSpPr>
            <a:spLocks noChangeArrowheads="1"/>
          </p:cNvSpPr>
          <p:nvPr/>
        </p:nvSpPr>
        <p:spPr bwMode="auto">
          <a:xfrm>
            <a:off x="4580544" y="1109361"/>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was different than others facing the death sentence</a:t>
            </a:r>
          </a:p>
        </p:txBody>
      </p:sp>
      <p:sp>
        <p:nvSpPr>
          <p:cNvPr id="12" name="Rectangle 11"/>
          <p:cNvSpPr>
            <a:spLocks noChangeArrowheads="1"/>
          </p:cNvSpPr>
          <p:nvPr/>
        </p:nvSpPr>
        <p:spPr bwMode="auto">
          <a:xfrm>
            <a:off x="4580543" y="1815287"/>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had already discussed this with Pilate</a:t>
            </a:r>
          </a:p>
        </p:txBody>
      </p:sp>
      <p:sp>
        <p:nvSpPr>
          <p:cNvPr id="13" name="Rectangle 12"/>
          <p:cNvSpPr/>
          <p:nvPr/>
        </p:nvSpPr>
        <p:spPr>
          <a:xfrm>
            <a:off x="1869901" y="3632534"/>
            <a:ext cx="7274100" cy="3225466"/>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latin typeface="Arial" panose="020B0604020202020204" pitchFamily="34" charset="0"/>
                <a:cs typeface="Arial" panose="020B0604020202020204" pitchFamily="34" charset="0"/>
              </a:rPr>
              <a:t>John 18:36–38 (NASB95) </a:t>
            </a:r>
          </a:p>
          <a:p>
            <a:r>
              <a:rPr lang="en-US" sz="1900" b="1" baseline="30000" dirty="0">
                <a:solidFill>
                  <a:schemeClr val="bg1"/>
                </a:solidFill>
                <a:latin typeface="Arial" panose="020B0604020202020204" pitchFamily="34" charset="0"/>
                <a:cs typeface="Arial" panose="020B0604020202020204" pitchFamily="34" charset="0"/>
              </a:rPr>
              <a:t>36</a:t>
            </a:r>
            <a:r>
              <a:rPr lang="en-US" sz="1900" b="1" dirty="0">
                <a:solidFill>
                  <a:schemeClr val="bg1"/>
                </a:solidFill>
                <a:latin typeface="Arial" panose="020B0604020202020204" pitchFamily="34" charset="0"/>
                <a:cs typeface="Arial" panose="020B0604020202020204" pitchFamily="34" charset="0"/>
              </a:rPr>
              <a:t> Jesus answered, “</a:t>
            </a:r>
            <a:r>
              <a:rPr lang="en-US" sz="1900" b="1" u="sng" dirty="0">
                <a:solidFill>
                  <a:schemeClr val="bg1"/>
                </a:solidFill>
                <a:latin typeface="Arial" panose="020B0604020202020204" pitchFamily="34" charset="0"/>
                <a:cs typeface="Arial" panose="020B0604020202020204" pitchFamily="34" charset="0"/>
              </a:rPr>
              <a:t>My kingdom is not of this world</a:t>
            </a:r>
            <a:r>
              <a:rPr lang="en-US" sz="1900" b="1" dirty="0">
                <a:solidFill>
                  <a:schemeClr val="bg1"/>
                </a:solidFill>
                <a:latin typeface="Arial" panose="020B0604020202020204" pitchFamily="34" charset="0"/>
                <a:cs typeface="Arial" panose="020B0604020202020204" pitchFamily="34" charset="0"/>
              </a:rPr>
              <a:t>. If My kingdom were of this world, then My servants would be fighting so that I would not be handed over to the Jews; but as it is, </a:t>
            </a:r>
            <a:r>
              <a:rPr lang="en-US" sz="1900" b="1" u="sng" dirty="0">
                <a:solidFill>
                  <a:schemeClr val="bg1"/>
                </a:solidFill>
                <a:latin typeface="Arial" panose="020B0604020202020204" pitchFamily="34" charset="0"/>
                <a:cs typeface="Arial" panose="020B0604020202020204" pitchFamily="34" charset="0"/>
              </a:rPr>
              <a:t>My kingdom is not of this realm</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37</a:t>
            </a:r>
            <a:r>
              <a:rPr lang="en-US" sz="1900" b="1" dirty="0">
                <a:solidFill>
                  <a:schemeClr val="bg1"/>
                </a:solidFill>
                <a:latin typeface="Arial" panose="020B0604020202020204" pitchFamily="34" charset="0"/>
                <a:cs typeface="Arial" panose="020B0604020202020204" pitchFamily="34" charset="0"/>
              </a:rPr>
              <a:t> Therefore Pilate said to Him, “So You are a king?” Jesus answered, “You say </a:t>
            </a:r>
            <a:r>
              <a:rPr lang="en-US" sz="1900" b="1" i="1" dirty="0">
                <a:solidFill>
                  <a:schemeClr val="bg1"/>
                </a:solidFill>
                <a:latin typeface="Arial" panose="020B0604020202020204" pitchFamily="34" charset="0"/>
                <a:cs typeface="Arial" panose="020B0604020202020204" pitchFamily="34" charset="0"/>
              </a:rPr>
              <a:t>correctly</a:t>
            </a:r>
            <a:r>
              <a:rPr lang="en-US" sz="1900" b="1" dirty="0">
                <a:solidFill>
                  <a:schemeClr val="bg1"/>
                </a:solidFill>
                <a:latin typeface="Arial" panose="020B0604020202020204" pitchFamily="34" charset="0"/>
                <a:cs typeface="Arial" panose="020B0604020202020204" pitchFamily="34" charset="0"/>
              </a:rPr>
              <a:t> that </a:t>
            </a:r>
            <a:r>
              <a:rPr lang="en-US" sz="1900" b="1" u="sng" dirty="0">
                <a:solidFill>
                  <a:schemeClr val="bg1"/>
                </a:solidFill>
                <a:latin typeface="Arial" panose="020B0604020202020204" pitchFamily="34" charset="0"/>
                <a:cs typeface="Arial" panose="020B0604020202020204" pitchFamily="34" charset="0"/>
              </a:rPr>
              <a:t>I am a king. For this I have been born, and for this I have come into the world, to testify to the truth</a:t>
            </a:r>
            <a:r>
              <a:rPr lang="en-US" sz="1900" b="1" dirty="0">
                <a:solidFill>
                  <a:schemeClr val="bg1"/>
                </a:solidFill>
                <a:latin typeface="Arial" panose="020B0604020202020204" pitchFamily="34" charset="0"/>
                <a:cs typeface="Arial" panose="020B0604020202020204" pitchFamily="34" charset="0"/>
              </a:rPr>
              <a:t>. Everyone who is of the truth hears My voice.” </a:t>
            </a:r>
            <a:r>
              <a:rPr lang="en-US" sz="1900" b="1" baseline="30000" dirty="0">
                <a:solidFill>
                  <a:schemeClr val="bg1"/>
                </a:solidFill>
                <a:latin typeface="Arial" panose="020B0604020202020204" pitchFamily="34" charset="0"/>
                <a:cs typeface="Arial" panose="020B0604020202020204" pitchFamily="34" charset="0"/>
              </a:rPr>
              <a:t>38</a:t>
            </a:r>
            <a:r>
              <a:rPr lang="en-US" sz="1900" b="1" dirty="0">
                <a:solidFill>
                  <a:schemeClr val="bg1"/>
                </a:solidFill>
                <a:latin typeface="Arial" panose="020B0604020202020204" pitchFamily="34" charset="0"/>
                <a:cs typeface="Arial" panose="020B0604020202020204" pitchFamily="34" charset="0"/>
              </a:rPr>
              <a:t> Pilate said to Him, “</a:t>
            </a:r>
            <a:r>
              <a:rPr lang="en-US" sz="1900" b="1" u="sng" dirty="0">
                <a:solidFill>
                  <a:schemeClr val="bg1"/>
                </a:solidFill>
                <a:latin typeface="Arial" panose="020B0604020202020204" pitchFamily="34" charset="0"/>
                <a:cs typeface="Arial" panose="020B0604020202020204" pitchFamily="34" charset="0"/>
              </a:rPr>
              <a:t>What is truth?</a:t>
            </a:r>
            <a:r>
              <a:rPr lang="en-US" sz="1900" b="1" dirty="0">
                <a:solidFill>
                  <a:schemeClr val="bg1"/>
                </a:solidFill>
                <a:latin typeface="Arial" panose="020B0604020202020204" pitchFamily="34" charset="0"/>
                <a:cs typeface="Arial" panose="020B0604020202020204" pitchFamily="34" charset="0"/>
              </a:rPr>
              <a:t>” And when he had said this, he went out again to the Jews and said to them, “I find no guilt in Him.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6186309"/>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19:10–11 (NASB95) </a:t>
            </a:r>
          </a:p>
          <a:p>
            <a:pPr>
              <a:lnSpc>
                <a:spcPct val="150000"/>
              </a:lnSpc>
            </a:pPr>
            <a:r>
              <a:rPr lang="en-US" sz="2200" b="1" baseline="30000" dirty="0">
                <a:latin typeface="Arial" pitchFamily="34" charset="0"/>
                <a:cs typeface="Arial" pitchFamily="34" charset="0"/>
              </a:rPr>
              <a:t>10</a:t>
            </a:r>
            <a:r>
              <a:rPr lang="en-US" sz="2200" b="1" dirty="0">
                <a:latin typeface="Arial" pitchFamily="34" charset="0"/>
                <a:cs typeface="Arial" pitchFamily="34" charset="0"/>
              </a:rPr>
              <a:t> So Pilate said to Him, “You do not speak to me? Do You not know that I have authority to release You, and I have authority to crucify You?” </a:t>
            </a:r>
            <a:r>
              <a:rPr lang="en-US" sz="2200" b="1" baseline="30000" dirty="0">
                <a:latin typeface="Arial" pitchFamily="34" charset="0"/>
                <a:cs typeface="Arial" pitchFamily="34" charset="0"/>
              </a:rPr>
              <a:t>11</a:t>
            </a:r>
            <a:r>
              <a:rPr lang="en-US" sz="2200" b="1" dirty="0">
                <a:latin typeface="Arial" pitchFamily="34" charset="0"/>
                <a:cs typeface="Arial" pitchFamily="34" charset="0"/>
              </a:rPr>
              <a:t> Jesus answered, “You would have no authority over Me, unless it had been given you from above; for this reason he who delivered </a:t>
            </a:r>
            <a:br>
              <a:rPr lang="en-US" sz="2200" b="1" dirty="0">
                <a:latin typeface="Arial" pitchFamily="34" charset="0"/>
                <a:cs typeface="Arial" pitchFamily="34" charset="0"/>
              </a:rPr>
            </a:br>
            <a:r>
              <a:rPr lang="en-US" sz="2200" b="1" dirty="0">
                <a:latin typeface="Arial" pitchFamily="34" charset="0"/>
                <a:cs typeface="Arial" pitchFamily="34" charset="0"/>
              </a:rPr>
              <a:t>Me to you has </a:t>
            </a:r>
            <a:r>
              <a:rPr lang="en-US" sz="2200" b="1" i="1" dirty="0">
                <a:latin typeface="Arial" pitchFamily="34" charset="0"/>
                <a:cs typeface="Arial" pitchFamily="34" charset="0"/>
              </a:rPr>
              <a:t>the</a:t>
            </a:r>
            <a:r>
              <a:rPr lang="en-US" sz="2200" b="1" dirty="0">
                <a:latin typeface="Arial" pitchFamily="34" charset="0"/>
                <a:cs typeface="Arial" pitchFamily="34" charset="0"/>
              </a:rPr>
              <a:t> greater </a:t>
            </a:r>
            <a:br>
              <a:rPr lang="en-US" sz="2200" b="1" dirty="0">
                <a:latin typeface="Arial" pitchFamily="34" charset="0"/>
                <a:cs typeface="Arial" pitchFamily="34" charset="0"/>
              </a:rPr>
            </a:br>
            <a:r>
              <a:rPr lang="en-US" sz="2200" b="1" dirty="0">
                <a:latin typeface="Arial" pitchFamily="34" charset="0"/>
                <a:cs typeface="Arial" pitchFamily="34" charset="0"/>
              </a:rPr>
              <a:t>sin.”</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Behind Pilate’s discretionary power is someone higher than the Emperor</a:t>
            </a:r>
          </a:p>
        </p:txBody>
      </p:sp>
      <p:sp>
        <p:nvSpPr>
          <p:cNvPr id="10" name="Rectangle 9"/>
          <p:cNvSpPr/>
          <p:nvPr/>
        </p:nvSpPr>
        <p:spPr>
          <a:xfrm>
            <a:off x="4690662" y="5311739"/>
            <a:ext cx="4324557" cy="144242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3:27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John answered and said, “</a:t>
            </a:r>
            <a:r>
              <a:rPr lang="en-US" sz="2000" b="1" u="sng" dirty="0">
                <a:solidFill>
                  <a:schemeClr val="bg1"/>
                </a:solidFill>
                <a:latin typeface="Arial" panose="020B0604020202020204" pitchFamily="34" charset="0"/>
                <a:cs typeface="Arial" panose="020B0604020202020204" pitchFamily="34" charset="0"/>
              </a:rPr>
              <a:t>A man can receive nothing unless it has been given him from heaven</a:t>
            </a:r>
          </a:p>
        </p:txBody>
      </p:sp>
      <p:sp>
        <p:nvSpPr>
          <p:cNvPr id="11" name="Rectangle 10"/>
          <p:cNvSpPr/>
          <p:nvPr/>
        </p:nvSpPr>
        <p:spPr>
          <a:xfrm>
            <a:off x="4690662" y="4503633"/>
            <a:ext cx="4324557" cy="225052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13:1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Every person is to be in subjection to the governing authorities. For </a:t>
            </a:r>
            <a:r>
              <a:rPr lang="en-US" sz="2000" b="1" u="sng" dirty="0">
                <a:solidFill>
                  <a:schemeClr val="bg1"/>
                </a:solidFill>
                <a:latin typeface="Arial" panose="020B0604020202020204" pitchFamily="34" charset="0"/>
                <a:cs typeface="Arial" panose="020B0604020202020204" pitchFamily="34" charset="0"/>
              </a:rPr>
              <a:t>there is no authority except from God, and those which exist are established by God</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580544" y="1110341"/>
            <a:ext cx="45634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Chief Priests &amp; Rulers - They knew the prophecies about the Messiah; they had heard Him speak and had seen Him work the miracles (cf. Matt. 11:20-24; Lk. 12:47-48).</a:t>
            </a:r>
          </a:p>
        </p:txBody>
      </p:sp>
      <p:sp>
        <p:nvSpPr>
          <p:cNvPr id="13" name="Rectangle 12"/>
          <p:cNvSpPr>
            <a:spLocks noChangeArrowheads="1"/>
          </p:cNvSpPr>
          <p:nvPr/>
        </p:nvSpPr>
        <p:spPr bwMode="auto">
          <a:xfrm>
            <a:off x="4571212" y="3049333"/>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Jesus’ final recorded words to Pilate</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animBg="1"/>
      <p:bldP spid="11" grpId="1" animBg="1"/>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4154984"/>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19:12 (NASB95) </a:t>
            </a:r>
          </a:p>
          <a:p>
            <a:pPr>
              <a:lnSpc>
                <a:spcPct val="150000"/>
              </a:lnSpc>
            </a:pPr>
            <a:r>
              <a:rPr lang="en-US" sz="2200" b="1" baseline="30000" dirty="0">
                <a:latin typeface="Arial" pitchFamily="34" charset="0"/>
                <a:cs typeface="Arial" pitchFamily="34" charset="0"/>
              </a:rPr>
              <a:t>12</a:t>
            </a:r>
            <a:r>
              <a:rPr lang="en-US" sz="2200" b="1" dirty="0">
                <a:latin typeface="Arial" pitchFamily="34" charset="0"/>
                <a:cs typeface="Arial" pitchFamily="34" charset="0"/>
              </a:rPr>
              <a:t> As a result of this Pilate made efforts to release Him, but the Jews cried out saying, “If you release this Man, you are no friend of Caesar; everyone who makes himself out </a:t>
            </a:r>
            <a:r>
              <a:rPr lang="en-US" sz="2200" b="1" i="1" dirty="0">
                <a:latin typeface="Arial" pitchFamily="34" charset="0"/>
                <a:cs typeface="Arial" pitchFamily="34" charset="0"/>
              </a:rPr>
              <a:t>to be</a:t>
            </a:r>
            <a:r>
              <a:rPr lang="en-US" sz="2200" b="1" dirty="0">
                <a:latin typeface="Arial" pitchFamily="34" charset="0"/>
                <a:cs typeface="Arial" pitchFamily="34" charset="0"/>
              </a:rPr>
              <a:t> a king opposes Caesar.”</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made efforts - </a:t>
            </a:r>
            <a:r>
              <a:rPr lang="en-US" sz="2000" b="1" dirty="0">
                <a:latin typeface="Arial" panose="020B0604020202020204" pitchFamily="34" charset="0"/>
                <a:cs typeface="Arial" panose="020B0604020202020204" pitchFamily="34" charset="0"/>
              </a:rPr>
              <a:t>Pilate had determined the charges did not hold up</a:t>
            </a:r>
          </a:p>
        </p:txBody>
      </p:sp>
      <p:sp>
        <p:nvSpPr>
          <p:cNvPr id="10" name="Rectangle 9"/>
          <p:cNvSpPr>
            <a:spLocks noChangeArrowheads="1"/>
          </p:cNvSpPr>
          <p:nvPr/>
        </p:nvSpPr>
        <p:spPr bwMode="auto">
          <a:xfrm>
            <a:off x="4572000" y="1110952"/>
            <a:ext cx="45634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friend of Caesar – </a:t>
            </a:r>
            <a:r>
              <a:rPr lang="en-US" sz="2000" b="1" dirty="0">
                <a:latin typeface="Arial" panose="020B0604020202020204" pitchFamily="34" charset="0"/>
                <a:cs typeface="Arial" panose="020B0604020202020204" pitchFamily="34" charset="0"/>
              </a:rPr>
              <a:t>faithful to the emperor, friendly to him, devoted to his interests … here an</a:t>
            </a: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unofficial reprimand</a:t>
            </a:r>
          </a:p>
        </p:txBody>
      </p:sp>
      <p:sp>
        <p:nvSpPr>
          <p:cNvPr id="11" name="Rectangle 10"/>
          <p:cNvSpPr>
            <a:spLocks noChangeArrowheads="1"/>
          </p:cNvSpPr>
          <p:nvPr/>
        </p:nvSpPr>
        <p:spPr bwMode="auto">
          <a:xfrm>
            <a:off x="4563455" y="2432528"/>
            <a:ext cx="45634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This is enough to send Pilate over the edge, more worried about how he would justify his actions to Tiberius Caesar than doing what is just!</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19:13–14 (NASB95) </a:t>
            </a:r>
          </a:p>
          <a:p>
            <a:pPr>
              <a:lnSpc>
                <a:spcPct val="150000"/>
              </a:lnSpc>
            </a:pPr>
            <a:r>
              <a:rPr lang="en-US" sz="2200" b="1" baseline="30000" dirty="0">
                <a:latin typeface="Arial" pitchFamily="34" charset="0"/>
                <a:cs typeface="Arial" pitchFamily="34" charset="0"/>
              </a:rPr>
              <a:t>13</a:t>
            </a:r>
            <a:r>
              <a:rPr lang="en-US" sz="2200" b="1" dirty="0">
                <a:latin typeface="Arial" pitchFamily="34" charset="0"/>
                <a:cs typeface="Arial" pitchFamily="34" charset="0"/>
              </a:rPr>
              <a:t> Therefore when Pilate heard these words, he brought Jesus out, and sat down on the judgment seat at a place called The Pavement, but in Hebrew, </a:t>
            </a:r>
            <a:r>
              <a:rPr lang="en-US" sz="2200" b="1" dirty="0" err="1">
                <a:latin typeface="Arial" pitchFamily="34" charset="0"/>
                <a:cs typeface="Arial" pitchFamily="34" charset="0"/>
              </a:rPr>
              <a:t>Gabbatha</a:t>
            </a:r>
            <a:r>
              <a:rPr lang="en-US" sz="2200" b="1" dirty="0">
                <a:latin typeface="Arial" pitchFamily="34" charset="0"/>
                <a:cs typeface="Arial" pitchFamily="34" charset="0"/>
              </a:rPr>
              <a:t>. </a:t>
            </a:r>
            <a:r>
              <a:rPr lang="en-US" sz="2200" b="1" baseline="30000" dirty="0">
                <a:latin typeface="Arial" pitchFamily="34" charset="0"/>
                <a:cs typeface="Arial" pitchFamily="34" charset="0"/>
              </a:rPr>
              <a:t>14</a:t>
            </a:r>
            <a:r>
              <a:rPr lang="en-US" sz="2200" b="1" dirty="0">
                <a:latin typeface="Arial" pitchFamily="34" charset="0"/>
                <a:cs typeface="Arial" pitchFamily="34" charset="0"/>
              </a:rPr>
              <a:t> Now it was the day of preparation for the Passover; it was about the sixth hour. And he said to the Jews, “Behold, your King!”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washes his hands </a:t>
            </a:r>
          </a:p>
        </p:txBody>
      </p:sp>
      <p:sp>
        <p:nvSpPr>
          <p:cNvPr id="10" name="Rectangle 9"/>
          <p:cNvSpPr/>
          <p:nvPr/>
        </p:nvSpPr>
        <p:spPr>
          <a:xfrm>
            <a:off x="4690662" y="3515932"/>
            <a:ext cx="4324557" cy="3238229"/>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27:24–25 (NASB95) </a:t>
            </a:r>
          </a:p>
          <a:p>
            <a:r>
              <a:rPr lang="en-US" sz="2000" b="1" baseline="30000" dirty="0">
                <a:solidFill>
                  <a:schemeClr val="bg1"/>
                </a:solidFill>
                <a:latin typeface="Arial" panose="020B0604020202020204" pitchFamily="34" charset="0"/>
                <a:cs typeface="Arial" panose="020B0604020202020204" pitchFamily="34" charset="0"/>
              </a:rPr>
              <a:t>24</a:t>
            </a:r>
            <a:r>
              <a:rPr lang="en-US" sz="2000" b="1" dirty="0">
                <a:solidFill>
                  <a:schemeClr val="bg1"/>
                </a:solidFill>
                <a:latin typeface="Arial" panose="020B0604020202020204" pitchFamily="34" charset="0"/>
                <a:cs typeface="Arial" panose="020B0604020202020204" pitchFamily="34" charset="0"/>
              </a:rPr>
              <a:t> When Pilate saw that he was accomplishing nothing, but rather that a riot was starting, </a:t>
            </a:r>
            <a:r>
              <a:rPr lang="en-US" sz="2000" b="1" u="sng" dirty="0">
                <a:solidFill>
                  <a:schemeClr val="bg1"/>
                </a:solidFill>
                <a:latin typeface="Arial" panose="020B0604020202020204" pitchFamily="34" charset="0"/>
                <a:cs typeface="Arial" panose="020B0604020202020204" pitchFamily="34" charset="0"/>
              </a:rPr>
              <a:t>he took water and washed his hands in front of the crowd, saying, “I am innocent of this Man’s blood; see </a:t>
            </a:r>
            <a:r>
              <a:rPr lang="en-US" sz="2000" b="1" i="1" u="sng" dirty="0">
                <a:solidFill>
                  <a:schemeClr val="bg1"/>
                </a:solidFill>
                <a:latin typeface="Arial" panose="020B0604020202020204" pitchFamily="34" charset="0"/>
                <a:cs typeface="Arial" panose="020B0604020202020204" pitchFamily="34" charset="0"/>
              </a:rPr>
              <a:t>to that</a:t>
            </a:r>
            <a:r>
              <a:rPr lang="en-US" sz="2000" b="1" u="sng" dirty="0">
                <a:solidFill>
                  <a:schemeClr val="bg1"/>
                </a:solidFill>
                <a:latin typeface="Arial" panose="020B0604020202020204" pitchFamily="34" charset="0"/>
                <a:cs typeface="Arial" panose="020B0604020202020204" pitchFamily="34" charset="0"/>
              </a:rPr>
              <a:t> yourselves.” </a:t>
            </a:r>
            <a:r>
              <a:rPr lang="en-US" sz="2000" b="1" u="sng" baseline="30000" dirty="0">
                <a:solidFill>
                  <a:schemeClr val="bg1"/>
                </a:solidFill>
                <a:latin typeface="Arial" panose="020B0604020202020204" pitchFamily="34" charset="0"/>
                <a:cs typeface="Arial" panose="020B0604020202020204" pitchFamily="34" charset="0"/>
              </a:rPr>
              <a:t>25</a:t>
            </a:r>
            <a:r>
              <a:rPr lang="en-US" sz="2000" b="1" u="sng" dirty="0">
                <a:solidFill>
                  <a:schemeClr val="bg1"/>
                </a:solidFill>
                <a:latin typeface="Arial" panose="020B0604020202020204" pitchFamily="34" charset="0"/>
                <a:cs typeface="Arial" panose="020B0604020202020204" pitchFamily="34" charset="0"/>
              </a:rPr>
              <a:t> And all the people said, “His blood shall be on us and on our children!</a:t>
            </a:r>
            <a:r>
              <a:rPr lang="en-US" sz="2000" b="1" dirty="0">
                <a:solidFill>
                  <a:schemeClr val="bg1"/>
                </a:solidFill>
                <a:latin typeface="Arial" panose="020B0604020202020204" pitchFamily="34" charset="0"/>
                <a:cs typeface="Arial" panose="020B0604020202020204" pitchFamily="34" charset="0"/>
              </a:rPr>
              <a:t>” </a:t>
            </a:r>
          </a:p>
        </p:txBody>
      </p:sp>
      <p:sp>
        <p:nvSpPr>
          <p:cNvPr id="11" name="Rectangle 10"/>
          <p:cNvSpPr>
            <a:spLocks noChangeArrowheads="1"/>
          </p:cNvSpPr>
          <p:nvPr/>
        </p:nvSpPr>
        <p:spPr bwMode="auto">
          <a:xfrm>
            <a:off x="4581332" y="1202674"/>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Sixth hour </a:t>
            </a:r>
            <a:r>
              <a:rPr lang="en-US" sz="2000" b="1" dirty="0">
                <a:latin typeface="Arial" panose="020B0604020202020204" pitchFamily="34" charset="0"/>
                <a:cs typeface="Arial" panose="020B0604020202020204" pitchFamily="34" charset="0"/>
              </a:rPr>
              <a:t>– 6 a.m. Roman time</a:t>
            </a:r>
            <a:endParaRPr lang="en-US" sz="2000" b="1" i="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4572000" y="1602784"/>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was crucified three hours later at the </a:t>
            </a:r>
            <a:r>
              <a:rPr lang="en-US" sz="2000" b="1" i="1" dirty="0">
                <a:latin typeface="Arial" panose="020B0604020202020204" pitchFamily="34" charset="0"/>
                <a:cs typeface="Arial" panose="020B0604020202020204" pitchFamily="34" charset="0"/>
              </a:rPr>
              <a:t>“third hour”</a:t>
            </a:r>
            <a:r>
              <a:rPr lang="en-US" sz="2000" b="1" dirty="0">
                <a:latin typeface="Arial" panose="020B0604020202020204" pitchFamily="34" charset="0"/>
                <a:cs typeface="Arial" panose="020B0604020202020204" pitchFamily="34" charset="0"/>
              </a:rPr>
              <a:t> Jewish time (9 a.m.)</a:t>
            </a:r>
          </a:p>
        </p:txBody>
      </p:sp>
      <p:sp>
        <p:nvSpPr>
          <p:cNvPr id="13" name="Rectangle 12"/>
          <p:cNvSpPr/>
          <p:nvPr/>
        </p:nvSpPr>
        <p:spPr>
          <a:xfrm>
            <a:off x="4690660" y="3515933"/>
            <a:ext cx="4324557" cy="98770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Mark 15:25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It was the third hour when they crucified Him. </a:t>
            </a:r>
          </a:p>
        </p:txBody>
      </p:sp>
      <p:sp>
        <p:nvSpPr>
          <p:cNvPr id="14" name="Rectangle 13"/>
          <p:cNvSpPr>
            <a:spLocks noChangeArrowheads="1"/>
          </p:cNvSpPr>
          <p:nvPr/>
        </p:nvSpPr>
        <p:spPr bwMode="auto">
          <a:xfrm>
            <a:off x="4580545" y="494788"/>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day of preparation</a:t>
            </a:r>
            <a:r>
              <a:rPr lang="en-US" sz="2000" b="1" dirty="0">
                <a:latin typeface="Arial" panose="020B0604020202020204" pitchFamily="34" charset="0"/>
                <a:cs typeface="Arial" panose="020B0604020202020204" pitchFamily="34" charset="0"/>
              </a:rPr>
              <a:t> – Friday, the day before the Sabbath</a:t>
            </a:r>
            <a:endParaRPr lang="en-US" sz="2000" b="1" i="1" dirty="0">
              <a:latin typeface="Arial" panose="020B0604020202020204" pitchFamily="34" charset="0"/>
              <a:cs typeface="Arial" panose="020B0604020202020204" pitchFamily="34" charset="0"/>
            </a:endParaRPr>
          </a:p>
        </p:txBody>
      </p:sp>
      <p:sp>
        <p:nvSpPr>
          <p:cNvPr id="15" name="Rectangle 14"/>
          <p:cNvSpPr/>
          <p:nvPr/>
        </p:nvSpPr>
        <p:spPr>
          <a:xfrm>
            <a:off x="4695721" y="3749594"/>
            <a:ext cx="4324557" cy="237736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While he was sitting on the judgment seat, his wife sent him </a:t>
            </a:r>
            <a:r>
              <a:rPr lang="en-US" sz="2000" b="1" i="1" dirty="0">
                <a:solidFill>
                  <a:schemeClr val="bg1"/>
                </a:solidFill>
                <a:latin typeface="Arial" panose="020B0604020202020204" pitchFamily="34" charset="0"/>
                <a:cs typeface="Arial" panose="020B0604020202020204" pitchFamily="34" charset="0"/>
              </a:rPr>
              <a:t>a message</a:t>
            </a:r>
            <a:r>
              <a:rPr lang="en-US" sz="2000" b="1" dirty="0">
                <a:solidFill>
                  <a:schemeClr val="bg1"/>
                </a:solidFill>
                <a:latin typeface="Arial" panose="020B0604020202020204" pitchFamily="34" charset="0"/>
                <a:cs typeface="Arial" panose="020B0604020202020204" pitchFamily="34" charset="0"/>
              </a:rPr>
              <a:t>, saying, “</a:t>
            </a:r>
            <a:r>
              <a:rPr lang="en-US" sz="2000" b="1" u="sng" dirty="0">
                <a:solidFill>
                  <a:schemeClr val="bg1"/>
                </a:solidFill>
                <a:latin typeface="Arial" panose="020B0604020202020204" pitchFamily="34" charset="0"/>
                <a:cs typeface="Arial" panose="020B0604020202020204" pitchFamily="34" charset="0"/>
              </a:rPr>
              <a:t>Have nothing to do with that righteous Man; for last night I suffered greatly in a dream because of Him.</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5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xit" presetSubtype="0" fill="hold" grpId="1"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p:bldP spid="12" grpId="0"/>
      <p:bldP spid="13" grpId="0" animBg="1"/>
      <p:bldP spid="14" grpId="0"/>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19:15–16 (NASB95) </a:t>
            </a:r>
          </a:p>
          <a:p>
            <a:pPr>
              <a:lnSpc>
                <a:spcPct val="150000"/>
              </a:lnSpc>
            </a:pPr>
            <a:r>
              <a:rPr lang="en-US" sz="2200" b="1" baseline="30000" dirty="0">
                <a:latin typeface="Arial" pitchFamily="34" charset="0"/>
                <a:cs typeface="Arial" pitchFamily="34" charset="0"/>
              </a:rPr>
              <a:t>15</a:t>
            </a:r>
            <a:r>
              <a:rPr lang="en-US" sz="2200" b="1" dirty="0">
                <a:latin typeface="Arial" pitchFamily="34" charset="0"/>
                <a:cs typeface="Arial" pitchFamily="34" charset="0"/>
              </a:rPr>
              <a:t> So they cried out, “Away with </a:t>
            </a:r>
            <a:r>
              <a:rPr lang="en-US" sz="2200" b="1" i="1" dirty="0">
                <a:latin typeface="Arial" pitchFamily="34" charset="0"/>
                <a:cs typeface="Arial" pitchFamily="34" charset="0"/>
              </a:rPr>
              <a:t>Him</a:t>
            </a:r>
            <a:r>
              <a:rPr lang="en-US" sz="2200" b="1" dirty="0">
                <a:latin typeface="Arial" pitchFamily="34" charset="0"/>
                <a:cs typeface="Arial" pitchFamily="34" charset="0"/>
              </a:rPr>
              <a:t>, away with </a:t>
            </a:r>
            <a:r>
              <a:rPr lang="en-US" sz="2200" b="1" i="1" dirty="0">
                <a:latin typeface="Arial" pitchFamily="34" charset="0"/>
                <a:cs typeface="Arial" pitchFamily="34" charset="0"/>
              </a:rPr>
              <a:t>Him,</a:t>
            </a:r>
            <a:r>
              <a:rPr lang="en-US" sz="2200" b="1" dirty="0">
                <a:latin typeface="Arial" pitchFamily="34" charset="0"/>
                <a:cs typeface="Arial" pitchFamily="34" charset="0"/>
              </a:rPr>
              <a:t> crucify Him!” Pilate said to them, “Shall I crucify your King?” The chief priests answered, “We have no king but Caesar.” </a:t>
            </a:r>
            <a:r>
              <a:rPr lang="en-US" sz="2200" b="1" baseline="30000" dirty="0">
                <a:latin typeface="Arial" pitchFamily="34" charset="0"/>
                <a:cs typeface="Arial" pitchFamily="34" charset="0"/>
              </a:rPr>
              <a:t>16</a:t>
            </a:r>
            <a:r>
              <a:rPr lang="en-US" sz="2200" b="1" dirty="0">
                <a:latin typeface="Arial" pitchFamily="34" charset="0"/>
                <a:cs typeface="Arial" pitchFamily="34" charset="0"/>
              </a:rPr>
              <a:t> So he then handed Him over to them to be crucified.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Chief Priests not only reject Jesus as the Messiah but pledge absolute allegiance to Caesar</a:t>
            </a:r>
          </a:p>
        </p:txBody>
      </p:sp>
      <p:sp>
        <p:nvSpPr>
          <p:cNvPr id="10" name="Rectangle 9"/>
          <p:cNvSpPr>
            <a:spLocks noChangeArrowheads="1"/>
          </p:cNvSpPr>
          <p:nvPr/>
        </p:nvSpPr>
        <p:spPr bwMode="auto">
          <a:xfrm>
            <a:off x="4580544" y="1110341"/>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Ultimate evidence of John 1:11</a:t>
            </a:r>
          </a:p>
        </p:txBody>
      </p:sp>
      <p:sp>
        <p:nvSpPr>
          <p:cNvPr id="11" name="Rectangle 10"/>
          <p:cNvSpPr/>
          <p:nvPr/>
        </p:nvSpPr>
        <p:spPr>
          <a:xfrm>
            <a:off x="4690660" y="3219718"/>
            <a:ext cx="4324557" cy="128391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1:11 (NASB95) </a:t>
            </a:r>
          </a:p>
          <a:p>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He came to His own, and those who were His own did not receive Him. </a:t>
            </a:r>
          </a:p>
        </p:txBody>
      </p:sp>
      <p:sp>
        <p:nvSpPr>
          <p:cNvPr id="12" name="Rectangle 11"/>
          <p:cNvSpPr>
            <a:spLocks noChangeArrowheads="1"/>
          </p:cNvSpPr>
          <p:nvPr/>
        </p:nvSpPr>
        <p:spPr bwMode="auto">
          <a:xfrm>
            <a:off x="4571210" y="1511927"/>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Death sentence not pronounced, but implied</a:t>
            </a:r>
          </a:p>
        </p:txBody>
      </p:sp>
      <p:sp>
        <p:nvSpPr>
          <p:cNvPr id="13" name="Rectangle 12"/>
          <p:cNvSpPr>
            <a:spLocks noChangeArrowheads="1"/>
          </p:cNvSpPr>
          <p:nvPr/>
        </p:nvSpPr>
        <p:spPr bwMode="auto">
          <a:xfrm>
            <a:off x="4570815" y="2219813"/>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handed Him over</a:t>
            </a:r>
            <a:r>
              <a:rPr lang="en-US" sz="2000" b="1" dirty="0">
                <a:latin typeface="Arial" panose="020B0604020202020204" pitchFamily="34" charset="0"/>
                <a:cs typeface="Arial" panose="020B0604020202020204" pitchFamily="34" charset="0"/>
              </a:rPr>
              <a:t> … probably to the Roman soldiers</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1" grpId="1"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93" y="0"/>
            <a:ext cx="4563207"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19:17 (NASB95) </a:t>
            </a:r>
          </a:p>
          <a:p>
            <a:pPr>
              <a:lnSpc>
                <a:spcPct val="150000"/>
              </a:lnSpc>
            </a:pPr>
            <a:r>
              <a:rPr lang="en-US" sz="2200" b="1" baseline="30000" dirty="0">
                <a:latin typeface="Arial" pitchFamily="34" charset="0"/>
                <a:cs typeface="Arial" pitchFamily="34" charset="0"/>
              </a:rPr>
              <a:t>17</a:t>
            </a:r>
            <a:r>
              <a:rPr lang="en-US" sz="2200" b="1" dirty="0">
                <a:latin typeface="Arial" pitchFamily="34" charset="0"/>
                <a:cs typeface="Arial" pitchFamily="34" charset="0"/>
              </a:rPr>
              <a:t> They took Jesus, therefore, and He went out, bearing His own cross, to the place called the Place of a Skull, which is called in Hebrew, Golgotha.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Part of the punishment for the criminal would be to bear the cross on his back</a:t>
            </a:r>
          </a:p>
        </p:txBody>
      </p:sp>
      <p:sp>
        <p:nvSpPr>
          <p:cNvPr id="8" name="Rectangle 7"/>
          <p:cNvSpPr>
            <a:spLocks noChangeArrowheads="1"/>
          </p:cNvSpPr>
          <p:nvPr/>
        </p:nvSpPr>
        <p:spPr bwMode="auto">
          <a:xfrm>
            <a:off x="4572000" y="1110341"/>
            <a:ext cx="46750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Unknown if it was entire cross or the cross-member / horizontal bar</a:t>
            </a:r>
          </a:p>
        </p:txBody>
      </p:sp>
      <p:sp>
        <p:nvSpPr>
          <p:cNvPr id="10" name="Rectangle 9"/>
          <p:cNvSpPr>
            <a:spLocks noChangeArrowheads="1"/>
          </p:cNvSpPr>
          <p:nvPr/>
        </p:nvSpPr>
        <p:spPr bwMode="auto">
          <a:xfrm>
            <a:off x="4571210" y="1818227"/>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Other gospels reference Simon of Cyrene (Mt. 27:32; Mk. 15:21; Lk. 23:26)</a:t>
            </a:r>
          </a:p>
        </p:txBody>
      </p:sp>
      <p:sp>
        <p:nvSpPr>
          <p:cNvPr id="11" name="Rectangle 10"/>
          <p:cNvSpPr/>
          <p:nvPr/>
        </p:nvSpPr>
        <p:spPr>
          <a:xfrm>
            <a:off x="4690658" y="2953119"/>
            <a:ext cx="4324557" cy="1892825"/>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23:26 (NASB95) </a:t>
            </a:r>
          </a:p>
          <a:p>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When they led Him away, they seized a man, Simon of Cyrene, coming in from the country, and placed on him the cross to carry behind Jesus. </a:t>
            </a:r>
          </a:p>
        </p:txBody>
      </p:sp>
      <p:sp>
        <p:nvSpPr>
          <p:cNvPr id="12" name="Rectangle 11"/>
          <p:cNvSpPr>
            <a:spLocks noChangeArrowheads="1"/>
          </p:cNvSpPr>
          <p:nvPr/>
        </p:nvSpPr>
        <p:spPr bwMode="auto">
          <a:xfrm>
            <a:off x="4585797" y="2833890"/>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panose="020B0604020202020204" pitchFamily="34" charset="0"/>
              <a:buChar char="•"/>
            </a:pPr>
            <a:r>
              <a:rPr lang="en-US" sz="2000" b="1" i="1" dirty="0">
                <a:latin typeface="Arial" panose="020B0604020202020204" pitchFamily="34" charset="0"/>
                <a:cs typeface="Arial" panose="020B0604020202020204" pitchFamily="34" charset="0"/>
              </a:rPr>
              <a:t>Place of a Skull, in Hebrew, Golgotha, </a:t>
            </a:r>
            <a:r>
              <a:rPr lang="en-US" sz="2000" b="1" dirty="0">
                <a:latin typeface="Arial" panose="020B0604020202020204" pitchFamily="34" charset="0"/>
                <a:cs typeface="Arial" panose="020B0604020202020204" pitchFamily="34" charset="0"/>
              </a:rPr>
              <a:t>Latin / English equivalent is Calvary</a:t>
            </a:r>
            <a:endParaRPr lang="en-US" sz="2000" b="1" i="1" dirty="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4585797" y="3849553"/>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Exact location is unknown, it would have been near a road</a:t>
            </a:r>
          </a:p>
        </p:txBody>
      </p:sp>
      <p:sp>
        <p:nvSpPr>
          <p:cNvPr id="14" name="Rectangle 13"/>
          <p:cNvSpPr/>
          <p:nvPr/>
        </p:nvSpPr>
        <p:spPr>
          <a:xfrm>
            <a:off x="4685406" y="4581651"/>
            <a:ext cx="4324557" cy="1431286"/>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27:39 (NASB95) </a:t>
            </a:r>
          </a:p>
          <a:p>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And those passing by were hurling abuse at Him, wagging their heads </a:t>
            </a:r>
          </a:p>
        </p:txBody>
      </p:sp>
    </p:spTree>
    <p:extLst>
      <p:ext uri="{BB962C8B-B14F-4D97-AF65-F5344CB8AC3E}">
        <p14:creationId xmlns:p14="http://schemas.microsoft.com/office/powerpoint/2010/main" val="10250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11" grpId="1" animBg="1"/>
      <p:bldP spid="12" grpId="0"/>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93" y="0"/>
            <a:ext cx="4683095"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19:18 (NASB95) </a:t>
            </a:r>
          </a:p>
          <a:p>
            <a:pPr>
              <a:lnSpc>
                <a:spcPct val="150000"/>
              </a:lnSpc>
            </a:pPr>
            <a:r>
              <a:rPr lang="en-US" sz="2200" b="1" baseline="30000" dirty="0">
                <a:latin typeface="Arial" pitchFamily="34" charset="0"/>
                <a:cs typeface="Arial" pitchFamily="34" charset="0"/>
              </a:rPr>
              <a:t>18</a:t>
            </a:r>
            <a:r>
              <a:rPr lang="en-US" sz="2200" b="1" dirty="0">
                <a:latin typeface="Arial" pitchFamily="34" charset="0"/>
                <a:cs typeface="Arial" pitchFamily="34" charset="0"/>
              </a:rPr>
              <a:t> There they crucified Him, and with Him two other men, one on either side, and Jesus in between.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8857" y="2758"/>
            <a:ext cx="4675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If he carried only the cross beam</a:t>
            </a:r>
          </a:p>
        </p:txBody>
      </p:sp>
      <p:sp>
        <p:nvSpPr>
          <p:cNvPr id="10" name="Rectangle 9"/>
          <p:cNvSpPr>
            <a:spLocks noChangeArrowheads="1"/>
          </p:cNvSpPr>
          <p:nvPr/>
        </p:nvSpPr>
        <p:spPr bwMode="auto">
          <a:xfrm>
            <a:off x="4588857" y="402868"/>
            <a:ext cx="4675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If he carried the entire cross</a:t>
            </a:r>
          </a:p>
        </p:txBody>
      </p:sp>
      <p:sp>
        <p:nvSpPr>
          <p:cNvPr id="11" name="Rectangle 10"/>
          <p:cNvSpPr/>
          <p:nvPr/>
        </p:nvSpPr>
        <p:spPr>
          <a:xfrm>
            <a:off x="4397" y="1"/>
            <a:ext cx="9135207" cy="6857999"/>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Woods graphically described crucifixion:</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“Surely, diabolical human ingenuity never devised a crueler scheme for putting men to death. The victim, his clothes having been removed, was stretched out on the cross. </a:t>
            </a:r>
            <a:r>
              <a:rPr lang="en-US" sz="2000" b="1" u="sng" dirty="0">
                <a:solidFill>
                  <a:schemeClr val="bg1"/>
                </a:solidFill>
                <a:latin typeface="Arial" panose="020B0604020202020204" pitchFamily="34" charset="0"/>
                <a:cs typeface="Arial" panose="020B0604020202020204" pitchFamily="34" charset="0"/>
              </a:rPr>
              <a:t>His arms were extended along the horizontal timber</a:t>
            </a:r>
            <a:r>
              <a:rPr lang="en-US" sz="2000" b="1" dirty="0">
                <a:solidFill>
                  <a:schemeClr val="bg1"/>
                </a:solidFill>
                <a:latin typeface="Arial" panose="020B0604020202020204" pitchFamily="34" charset="0"/>
                <a:cs typeface="Arial" panose="020B0604020202020204" pitchFamily="34" charset="0"/>
              </a:rPr>
              <a:t>, and into the palm of each hand was driven a large nail, fastening it to the cross. Through each foot was also driven a nail; and, to prevent the weight of the body from tearing the nails out of the hands and feet a wooden rod was inserted between the legs to support, in part, the sagging body. Then, </a:t>
            </a:r>
            <a:r>
              <a:rPr lang="en-US" sz="2000" b="1" u="sng" dirty="0">
                <a:solidFill>
                  <a:schemeClr val="bg1"/>
                </a:solidFill>
                <a:latin typeface="Arial" panose="020B0604020202020204" pitchFamily="34" charset="0"/>
                <a:cs typeface="Arial" panose="020B0604020202020204" pitchFamily="34" charset="0"/>
              </a:rPr>
              <a:t>the cross, with its human burden, was raised to a perpendicular position, and dropped into a hole dug for the purpose. It was not unusual when this was done for bones to become disjointed as the body lurched downward against its supports</a:t>
            </a:r>
            <a:r>
              <a:rPr lang="en-US" sz="2000" b="1" dirty="0">
                <a:solidFill>
                  <a:schemeClr val="bg1"/>
                </a:solidFill>
                <a:latin typeface="Arial" panose="020B0604020202020204" pitchFamily="34" charset="0"/>
                <a:cs typeface="Arial" panose="020B0604020202020204" pitchFamily="34" charset="0"/>
              </a:rPr>
              <a:t>. Pictures of crosses high above the crowds are most likely incorrect; </a:t>
            </a:r>
            <a:r>
              <a:rPr lang="en-US" sz="2000" b="1" u="sng" dirty="0">
                <a:solidFill>
                  <a:schemeClr val="bg1"/>
                </a:solidFill>
                <a:latin typeface="Arial" panose="020B0604020202020204" pitchFamily="34" charset="0"/>
                <a:cs typeface="Arial" panose="020B0604020202020204" pitchFamily="34" charset="0"/>
              </a:rPr>
              <a:t>the feet of Jesus, on the cross, were no more than a foot or two from the ground</a:t>
            </a:r>
            <a:r>
              <a:rPr lang="en-US" sz="2000" b="1" dirty="0">
                <a:solidFill>
                  <a:schemeClr val="bg1"/>
                </a:solidFill>
                <a:latin typeface="Arial" panose="020B0604020202020204" pitchFamily="34" charset="0"/>
                <a:cs typeface="Arial" panose="020B0604020202020204" pitchFamily="34" charset="0"/>
              </a:rPr>
              <a:t>; and thus he was able to look full into the faces of his tormentors.</a:t>
            </a:r>
          </a:p>
          <a:p>
            <a:endParaRPr lang="en-US" sz="20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 Harkrider. (</a:t>
            </a:r>
            <a:r>
              <a:rPr lang="en-US" sz="1600" b="1" dirty="0" err="1">
                <a:solidFill>
                  <a:schemeClr val="bg1"/>
                </a:solidFill>
                <a:latin typeface="Arial" panose="020B0604020202020204" pitchFamily="34" charset="0"/>
                <a:cs typeface="Arial" panose="020B0604020202020204" pitchFamily="34" charset="0"/>
              </a:rPr>
              <a:t>n.d.</a:t>
            </a:r>
            <a:r>
              <a:rPr lang="en-US" sz="1600" b="1" dirty="0">
                <a:solidFill>
                  <a:schemeClr val="bg1"/>
                </a:solidFill>
                <a:latin typeface="Arial" panose="020B0604020202020204" pitchFamily="34" charset="0"/>
                <a:cs typeface="Arial" panose="020B0604020202020204" pitchFamily="34" charset="0"/>
              </a:rPr>
              <a:t>). Book of John. (p. 127)</a:t>
            </a:r>
          </a:p>
        </p:txBody>
      </p:sp>
      <p:sp>
        <p:nvSpPr>
          <p:cNvPr id="13" name="Rectangle 12"/>
          <p:cNvSpPr/>
          <p:nvPr/>
        </p:nvSpPr>
        <p:spPr>
          <a:xfrm>
            <a:off x="706349" y="3142445"/>
            <a:ext cx="7731302" cy="345424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Stripped naked and beaten to pulpy weakness the victim could hang in the hot sun for hours, even days. To breathe, it was necessary to push with the legs and pull with the arms to keep the chest cavity open and functioning. Terrible muscle spasm wracked the entire body; but since collapse meant asphyxiation, the strain went on and on. This is also why the </a:t>
            </a:r>
            <a:r>
              <a:rPr lang="en-US" sz="2000" b="1" dirty="0" err="1">
                <a:solidFill>
                  <a:schemeClr val="bg1"/>
                </a:solidFill>
                <a:latin typeface="Arial" panose="020B0604020202020204" pitchFamily="34" charset="0"/>
                <a:cs typeface="Arial" panose="020B0604020202020204" pitchFamily="34" charset="0"/>
              </a:rPr>
              <a:t>sedecula</a:t>
            </a:r>
            <a:r>
              <a:rPr lang="en-US" sz="2000" b="1" dirty="0">
                <a:solidFill>
                  <a:schemeClr val="bg1"/>
                </a:solidFill>
                <a:latin typeface="Arial" panose="020B0604020202020204" pitchFamily="34" charset="0"/>
                <a:cs typeface="Arial" panose="020B0604020202020204" pitchFamily="34" charset="0"/>
              </a:rPr>
              <a:t> prolonged life and agony: it partially supported the body’s weight, and therefore encouraged the victim to fight on.</a:t>
            </a:r>
            <a:br>
              <a:rPr lang="en-US" sz="2000" b="1" i="1" dirty="0">
                <a:solidFill>
                  <a:schemeClr val="bg1"/>
                </a:solidFill>
                <a:latin typeface="Arial" panose="020B0604020202020204" pitchFamily="34" charset="0"/>
                <a:cs typeface="Arial" panose="020B0604020202020204" pitchFamily="34" charset="0"/>
              </a:rPr>
            </a:br>
            <a:endParaRPr lang="en-US" sz="2000" b="1" i="1" dirty="0">
              <a:solidFill>
                <a:schemeClr val="bg1"/>
              </a:solidFill>
              <a:latin typeface="Arial" panose="020B0604020202020204" pitchFamily="34" charset="0"/>
              <a:cs typeface="Arial" panose="020B0604020202020204" pitchFamily="34" charset="0"/>
            </a:endParaRPr>
          </a:p>
          <a:p>
            <a:pPr lvl="1"/>
            <a:r>
              <a:rPr lang="en-US" sz="1600" b="1" dirty="0">
                <a:solidFill>
                  <a:schemeClr val="bg1"/>
                </a:solidFill>
                <a:latin typeface="Arial" panose="020B0604020202020204" pitchFamily="34" charset="0"/>
                <a:cs typeface="Arial" panose="020B0604020202020204" pitchFamily="34" charset="0"/>
              </a:rPr>
              <a:t> - Carson, D. A. (1991). The Gospel according to John (p. 610).</a:t>
            </a:r>
          </a:p>
        </p:txBody>
      </p:sp>
      <p:sp>
        <p:nvSpPr>
          <p:cNvPr id="14" name="Rectangle 13"/>
          <p:cNvSpPr>
            <a:spLocks noChangeArrowheads="1"/>
          </p:cNvSpPr>
          <p:nvPr/>
        </p:nvSpPr>
        <p:spPr bwMode="auto">
          <a:xfrm>
            <a:off x="4588857" y="802978"/>
            <a:ext cx="46750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Crucified with two others, one who seems to repent</a:t>
            </a:r>
          </a:p>
        </p:txBody>
      </p:sp>
      <p:sp>
        <p:nvSpPr>
          <p:cNvPr id="8" name="Rectangle 7"/>
          <p:cNvSpPr/>
          <p:nvPr/>
        </p:nvSpPr>
        <p:spPr>
          <a:xfrm>
            <a:off x="706349" y="2631490"/>
            <a:ext cx="7731302" cy="396519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 the upright beam of the gibbet was already fastened in the ground. The victim was then made to lie on his back on the ground, where his arms were stretched out and either tied or nailed to the </a:t>
            </a:r>
            <a:r>
              <a:rPr lang="en-US" sz="2000" b="1" i="1" dirty="0" err="1">
                <a:solidFill>
                  <a:schemeClr val="bg1"/>
                </a:solidFill>
                <a:latin typeface="Arial" panose="020B0604020202020204" pitchFamily="34" charset="0"/>
                <a:cs typeface="Arial" panose="020B0604020202020204" pitchFamily="34" charset="0"/>
              </a:rPr>
              <a:t>patibulum</a:t>
            </a:r>
            <a:r>
              <a:rPr lang="en-US" sz="2000" b="1" i="1" dirty="0">
                <a:solidFill>
                  <a:schemeClr val="bg1"/>
                </a:solidFill>
                <a:latin typeface="Arial" panose="020B0604020202020204" pitchFamily="34" charset="0"/>
                <a:cs typeface="Arial" panose="020B0604020202020204" pitchFamily="34" charset="0"/>
              </a:rPr>
              <a:t> (cross beam). </a:t>
            </a:r>
            <a:r>
              <a:rPr lang="en-US" sz="2000" b="1" dirty="0">
                <a:solidFill>
                  <a:schemeClr val="bg1"/>
                </a:solidFill>
                <a:latin typeface="Arial" panose="020B0604020202020204" pitchFamily="34" charset="0"/>
                <a:cs typeface="Arial" panose="020B0604020202020204" pitchFamily="34" charset="0"/>
              </a:rPr>
              <a:t>The cross-member was then hoisted up, along with the victim, and fastened to the vertical beam. The victim’s feet were tied or nailed to the upright, to which was also sometimes attached a piece of wood that served as a kind of seat (Lat. </a:t>
            </a:r>
            <a:r>
              <a:rPr lang="en-US" sz="2000" b="1" dirty="0" err="1">
                <a:solidFill>
                  <a:schemeClr val="bg1"/>
                </a:solidFill>
                <a:latin typeface="Arial" panose="020B0604020202020204" pitchFamily="34" charset="0"/>
                <a:cs typeface="Arial" panose="020B0604020202020204" pitchFamily="34" charset="0"/>
              </a:rPr>
              <a:t>sedecula</a:t>
            </a:r>
            <a:r>
              <a:rPr lang="en-US" sz="2000" b="1" dirty="0">
                <a:solidFill>
                  <a:schemeClr val="bg1"/>
                </a:solidFill>
                <a:latin typeface="Arial" panose="020B0604020202020204" pitchFamily="34" charset="0"/>
                <a:cs typeface="Arial" panose="020B0604020202020204" pitchFamily="34" charset="0"/>
              </a:rPr>
              <a:t>) that partially supported the body’s weight. This was designed to increase the agony, not relieve it.</a:t>
            </a:r>
          </a:p>
          <a:p>
            <a:pPr lvl="1"/>
            <a:r>
              <a:rPr lang="en-US" sz="20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Carson, D. A. (1991). The Gospel according to John (p. 608). </a:t>
            </a:r>
            <a:endParaRPr lang="en-US" sz="20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700681" y="1910974"/>
            <a:ext cx="4301651" cy="4838113"/>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23:40–43 (NASB95) </a:t>
            </a:r>
          </a:p>
          <a:p>
            <a:r>
              <a:rPr lang="en-US" sz="2000" b="1" baseline="30000" dirty="0">
                <a:solidFill>
                  <a:schemeClr val="bg1"/>
                </a:solidFill>
                <a:latin typeface="Arial" panose="020B0604020202020204" pitchFamily="34" charset="0"/>
                <a:cs typeface="Arial" panose="020B0604020202020204" pitchFamily="34" charset="0"/>
              </a:rPr>
              <a:t>40</a:t>
            </a:r>
            <a:r>
              <a:rPr lang="en-US" sz="2000" b="1" dirty="0">
                <a:solidFill>
                  <a:schemeClr val="bg1"/>
                </a:solidFill>
                <a:latin typeface="Arial" panose="020B0604020202020204" pitchFamily="34" charset="0"/>
                <a:cs typeface="Arial" panose="020B0604020202020204" pitchFamily="34" charset="0"/>
              </a:rPr>
              <a:t> But the other answered, and rebuking him said, “Do you not even fear God, since you are under the same sentence of condemnation? </a:t>
            </a:r>
            <a:r>
              <a:rPr lang="en-US" sz="2000" b="1" baseline="30000" dirty="0">
                <a:solidFill>
                  <a:schemeClr val="bg1"/>
                </a:solidFill>
                <a:latin typeface="Arial" panose="020B0604020202020204" pitchFamily="34" charset="0"/>
                <a:cs typeface="Arial" panose="020B0604020202020204" pitchFamily="34" charset="0"/>
              </a:rPr>
              <a:t>41</a:t>
            </a:r>
            <a:r>
              <a:rPr lang="en-US" sz="2000" b="1" dirty="0">
                <a:solidFill>
                  <a:schemeClr val="bg1"/>
                </a:solidFill>
                <a:latin typeface="Arial" panose="020B0604020202020204" pitchFamily="34" charset="0"/>
                <a:cs typeface="Arial" panose="020B0604020202020204" pitchFamily="34" charset="0"/>
              </a:rPr>
              <a:t> “And </a:t>
            </a:r>
            <a:r>
              <a:rPr lang="en-US" sz="2000" b="1" u="sng" dirty="0">
                <a:solidFill>
                  <a:schemeClr val="bg1"/>
                </a:solidFill>
                <a:latin typeface="Arial" panose="020B0604020202020204" pitchFamily="34" charset="0"/>
                <a:cs typeface="Arial" panose="020B0604020202020204" pitchFamily="34" charset="0"/>
              </a:rPr>
              <a:t>we indeed are suffering justly, for we are receiving what we deserve for our deeds; but this man has done nothing wrong</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42</a:t>
            </a:r>
            <a:r>
              <a:rPr lang="en-US" sz="2000" b="1" dirty="0">
                <a:solidFill>
                  <a:schemeClr val="bg1"/>
                </a:solidFill>
                <a:latin typeface="Arial" panose="020B0604020202020204" pitchFamily="34" charset="0"/>
                <a:cs typeface="Arial" panose="020B0604020202020204" pitchFamily="34" charset="0"/>
              </a:rPr>
              <a:t> And he was saying, “Jesus, remember me when You come in Your kingdom!” </a:t>
            </a:r>
            <a:r>
              <a:rPr lang="en-US" sz="2000" b="1" baseline="30000" dirty="0">
                <a:solidFill>
                  <a:schemeClr val="bg1"/>
                </a:solidFill>
                <a:latin typeface="Arial" panose="020B0604020202020204" pitchFamily="34" charset="0"/>
                <a:cs typeface="Arial" panose="020B0604020202020204" pitchFamily="34" charset="0"/>
              </a:rPr>
              <a:t>43</a:t>
            </a:r>
            <a:r>
              <a:rPr lang="en-US" sz="2000" b="1" dirty="0">
                <a:solidFill>
                  <a:schemeClr val="bg1"/>
                </a:solidFill>
                <a:latin typeface="Arial" panose="020B0604020202020204" pitchFamily="34" charset="0"/>
                <a:cs typeface="Arial" panose="020B0604020202020204" pitchFamily="34" charset="0"/>
              </a:rPr>
              <a:t> And He said to him, “Truly I say to you, today you shall be with Me in Paradise.” </a:t>
            </a:r>
          </a:p>
        </p:txBody>
      </p:sp>
      <p:sp>
        <p:nvSpPr>
          <p:cNvPr id="16" name="Rectangle 15"/>
          <p:cNvSpPr/>
          <p:nvPr/>
        </p:nvSpPr>
        <p:spPr>
          <a:xfrm>
            <a:off x="4696388" y="3554569"/>
            <a:ext cx="4301651" cy="319451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Archaeologists have noted from a discovery in 1968 of a body of </a:t>
            </a:r>
            <a:r>
              <a:rPr lang="en-US" sz="2000" b="1" dirty="0" err="1">
                <a:solidFill>
                  <a:schemeClr val="bg1"/>
                </a:solidFill>
                <a:latin typeface="Arial" panose="020B0604020202020204" pitchFamily="34" charset="0"/>
                <a:cs typeface="Arial" panose="020B0604020202020204" pitchFamily="34" charset="0"/>
              </a:rPr>
              <a:t>Jehohanan</a:t>
            </a:r>
            <a:r>
              <a:rPr lang="en-US" sz="2000" b="1" dirty="0">
                <a:solidFill>
                  <a:schemeClr val="bg1"/>
                </a:solidFill>
                <a:latin typeface="Arial" panose="020B0604020202020204" pitchFamily="34" charset="0"/>
                <a:cs typeface="Arial" panose="020B0604020202020204" pitchFamily="34" charset="0"/>
              </a:rPr>
              <a:t> near Jerusalem (a man crucified in the first century) that a single iron nail was driven through both his heels together, with his right foot fixed above the left. </a:t>
            </a:r>
          </a:p>
          <a:p>
            <a:pPr lvl="1"/>
            <a:r>
              <a:rPr lang="en-US" sz="2000" b="1" dirty="0">
                <a:solidFill>
                  <a:schemeClr val="bg1"/>
                </a:solidFill>
                <a:latin typeface="Arial" panose="020B0604020202020204" pitchFamily="34" charset="0"/>
                <a:cs typeface="Arial" panose="020B0604020202020204" pitchFamily="34" charset="0"/>
              </a:rPr>
              <a:t>-</a:t>
            </a:r>
            <a:r>
              <a:rPr lang="en-US" sz="1600" b="1" dirty="0">
                <a:solidFill>
                  <a:schemeClr val="bg1"/>
                </a:solidFill>
                <a:latin typeface="Arial" panose="020B0604020202020204" pitchFamily="34" charset="0"/>
                <a:cs typeface="Arial" panose="020B0604020202020204" pitchFamily="34" charset="0"/>
              </a:rPr>
              <a:t> King (1998). The Gospel of John. Truth Commentaries (p. 401). </a:t>
            </a:r>
          </a:p>
        </p:txBody>
      </p:sp>
    </p:spTree>
    <p:extLst>
      <p:ext uri="{BB962C8B-B14F-4D97-AF65-F5344CB8AC3E}">
        <p14:creationId xmlns:p14="http://schemas.microsoft.com/office/powerpoint/2010/main" val="26589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1" grpId="1" animBg="1"/>
      <p:bldP spid="13" grpId="0" animBg="1"/>
      <p:bldP spid="13" grpId="1" animBg="1"/>
      <p:bldP spid="14" grpId="0"/>
      <p:bldP spid="8" grpId="0" animBg="1"/>
      <p:bldP spid="8" grpId="1" animBg="1"/>
      <p:bldP spid="15" grpId="0" animBg="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Events only recorded in John</a:t>
            </a:r>
            <a:endParaRPr lang="en-US" sz="3200" b="1" dirty="0">
              <a:latin typeface="Arial" panose="020B0604020202020204" pitchFamily="34" charset="0"/>
              <a:cs typeface="Arial" panose="020B0604020202020204" pitchFamily="34" charset="0"/>
            </a:endParaRPr>
          </a:p>
        </p:txBody>
      </p:sp>
      <p:cxnSp>
        <p:nvCxnSpPr>
          <p:cNvPr id="10" name="Straight Connector 9"/>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218943" y="132337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a:t> </a:t>
            </a:r>
            <a:r>
              <a:rPr lang="en-US" sz="2400" b="1" dirty="0">
                <a:latin typeface="Arial" panose="020B0604020202020204" pitchFamily="34" charset="0"/>
                <a:cs typeface="Arial" panose="020B0604020202020204" pitchFamily="34" charset="0"/>
              </a:rPr>
              <a:t>Controversy over the inscription on the cross (vv. 19–22)</a:t>
            </a:r>
          </a:p>
        </p:txBody>
      </p:sp>
      <p:sp>
        <p:nvSpPr>
          <p:cNvPr id="12" name="Rectangle 11"/>
          <p:cNvSpPr>
            <a:spLocks noChangeArrowheads="1"/>
          </p:cNvSpPr>
          <p:nvPr/>
        </p:nvSpPr>
        <p:spPr bwMode="auto">
          <a:xfrm>
            <a:off x="218943" y="207550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a:t> </a:t>
            </a:r>
            <a:r>
              <a:rPr lang="en-US" sz="2400" b="1" dirty="0">
                <a:latin typeface="Arial" panose="020B0604020202020204" pitchFamily="34" charset="0"/>
                <a:cs typeface="Arial" panose="020B0604020202020204" pitchFamily="34" charset="0"/>
              </a:rPr>
              <a:t>Several fulfillment quotations (vv. 24, 28–29, 36–37)</a:t>
            </a:r>
          </a:p>
        </p:txBody>
      </p:sp>
      <p:sp>
        <p:nvSpPr>
          <p:cNvPr id="13" name="Rectangle 12"/>
          <p:cNvSpPr>
            <a:spLocks noChangeArrowheads="1"/>
          </p:cNvSpPr>
          <p:nvPr/>
        </p:nvSpPr>
        <p:spPr bwMode="auto">
          <a:xfrm>
            <a:off x="218943" y="282458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a:t> </a:t>
            </a:r>
            <a:r>
              <a:rPr lang="en-US" sz="2400" b="1" dirty="0">
                <a:latin typeface="Arial" panose="020B0604020202020204" pitchFamily="34" charset="0"/>
                <a:cs typeface="Arial" panose="020B0604020202020204" pitchFamily="34" charset="0"/>
              </a:rPr>
              <a:t>The care of Jesus for His mother (vv. 25–27)</a:t>
            </a:r>
          </a:p>
        </p:txBody>
      </p:sp>
      <p:sp>
        <p:nvSpPr>
          <p:cNvPr id="14" name="Rectangle 13"/>
          <p:cNvSpPr>
            <a:spLocks noChangeArrowheads="1"/>
          </p:cNvSpPr>
          <p:nvPr/>
        </p:nvSpPr>
        <p:spPr bwMode="auto">
          <a:xfrm>
            <a:off x="218943" y="357827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a:t> </a:t>
            </a:r>
            <a:r>
              <a:rPr lang="en-US" sz="2400" b="1" dirty="0">
                <a:latin typeface="Arial" panose="020B0604020202020204" pitchFamily="34" charset="0"/>
                <a:cs typeface="Arial" panose="020B0604020202020204" pitchFamily="34" charset="0"/>
              </a:rPr>
              <a:t>The last cry before His death (v. 30)</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2</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When Jesus said, “I am He,” what did the mob do?</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18:6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So when He said to them, “I am </a:t>
            </a:r>
            <a:r>
              <a:rPr lang="en-US" sz="2400" b="1" i="1" dirty="0">
                <a:latin typeface="Arial" panose="020B0604020202020204" pitchFamily="34" charset="0"/>
                <a:cs typeface="Arial" panose="020B0604020202020204" pitchFamily="34" charset="0"/>
              </a:rPr>
              <a:t>He</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they drew back and fell to the ground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756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93" y="0"/>
            <a:ext cx="4563207"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19:19–20 (NASB95) </a:t>
            </a:r>
          </a:p>
          <a:p>
            <a:pPr>
              <a:lnSpc>
                <a:spcPct val="150000"/>
              </a:lnSpc>
            </a:pPr>
            <a:r>
              <a:rPr lang="en-US" sz="2200" b="1" baseline="30000" dirty="0">
                <a:latin typeface="Arial" pitchFamily="34" charset="0"/>
                <a:cs typeface="Arial" pitchFamily="34" charset="0"/>
              </a:rPr>
              <a:t>19</a:t>
            </a:r>
            <a:r>
              <a:rPr lang="en-US" sz="2200" b="1" dirty="0">
                <a:latin typeface="Arial" pitchFamily="34" charset="0"/>
                <a:cs typeface="Arial" pitchFamily="34" charset="0"/>
              </a:rPr>
              <a:t> Pilate also wrote an inscription and put it on the cross. It was written, “JESUS THE NAZARENE, THE KING OF THE JEWS.”</a:t>
            </a:r>
            <a:r>
              <a:rPr lang="en-US" sz="2200" b="1" baseline="30000" dirty="0">
                <a:latin typeface="Arial" pitchFamily="34" charset="0"/>
                <a:cs typeface="Arial" pitchFamily="34" charset="0"/>
              </a:rPr>
              <a:t> 20</a:t>
            </a:r>
            <a:r>
              <a:rPr lang="en-US" sz="2200" b="1" dirty="0">
                <a:latin typeface="Arial" pitchFamily="34" charset="0"/>
                <a:cs typeface="Arial" pitchFamily="34" charset="0"/>
              </a:rPr>
              <a:t> Therefore many of the Jews read this inscription, for the place where Jesus was crucified was near the city; and it was written in Hebrew, </a:t>
            </a:r>
            <a:br>
              <a:rPr lang="en-US" sz="2200" b="1" dirty="0">
                <a:latin typeface="Arial" pitchFamily="34" charset="0"/>
                <a:cs typeface="Arial" pitchFamily="34" charset="0"/>
              </a:rPr>
            </a:br>
            <a:r>
              <a:rPr lang="en-US" sz="2200" b="1" dirty="0">
                <a:latin typeface="Arial" pitchFamily="34" charset="0"/>
                <a:cs typeface="Arial" pitchFamily="34" charset="0"/>
              </a:rPr>
              <a:t>Latin </a:t>
            </a:r>
            <a:r>
              <a:rPr lang="en-US" sz="2200" b="1" i="1" dirty="0">
                <a:latin typeface="Arial" pitchFamily="34" charset="0"/>
                <a:cs typeface="Arial" pitchFamily="34" charset="0"/>
              </a:rPr>
              <a:t>and</a:t>
            </a:r>
            <a:r>
              <a:rPr lang="en-US" sz="2200" b="1" dirty="0">
                <a:latin typeface="Arial" pitchFamily="34" charset="0"/>
                <a:cs typeface="Arial" pitchFamily="34" charset="0"/>
              </a:rPr>
              <a:t> in Greek.</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Custom for crime to be posted</a:t>
            </a:r>
          </a:p>
        </p:txBody>
      </p:sp>
      <p:sp>
        <p:nvSpPr>
          <p:cNvPr id="10" name="Rectangle 9"/>
          <p:cNvSpPr>
            <a:spLocks noChangeArrowheads="1"/>
          </p:cNvSpPr>
          <p:nvPr/>
        </p:nvSpPr>
        <p:spPr bwMode="auto">
          <a:xfrm>
            <a:off x="4572000" y="494788"/>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This makes clear the official charge: </a:t>
            </a:r>
            <a:r>
              <a:rPr lang="en-US" sz="2000" b="1" i="1" dirty="0">
                <a:latin typeface="Arial" panose="020B0604020202020204" pitchFamily="34" charset="0"/>
                <a:cs typeface="Arial" panose="020B0604020202020204" pitchFamily="34" charset="0"/>
              </a:rPr>
              <a:t>THE KING OF THE JEWS</a:t>
            </a:r>
            <a:endParaRPr lang="en-US" sz="20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71752" y="1202674"/>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Written in three languages for everyone to read</a:t>
            </a:r>
          </a:p>
        </p:txBody>
      </p:sp>
    </p:spTree>
    <p:extLst>
      <p:ext uri="{BB962C8B-B14F-4D97-AF65-F5344CB8AC3E}">
        <p14:creationId xmlns:p14="http://schemas.microsoft.com/office/powerpoint/2010/main" val="23867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 y="0"/>
            <a:ext cx="4572000" cy="4154984"/>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19:21–22 (NASB95) </a:t>
            </a:r>
          </a:p>
          <a:p>
            <a:pPr>
              <a:lnSpc>
                <a:spcPct val="150000"/>
              </a:lnSpc>
            </a:pPr>
            <a:r>
              <a:rPr lang="en-US" sz="2200" b="1" baseline="30000" dirty="0">
                <a:latin typeface="Arial" pitchFamily="34" charset="0"/>
                <a:cs typeface="Arial" pitchFamily="34" charset="0"/>
              </a:rPr>
              <a:t>21</a:t>
            </a:r>
            <a:r>
              <a:rPr lang="en-US" sz="2200" b="1" dirty="0">
                <a:latin typeface="Arial" pitchFamily="34" charset="0"/>
                <a:cs typeface="Arial" pitchFamily="34" charset="0"/>
              </a:rPr>
              <a:t> So the chief priests of the Jews were saying to Pilate, “Do not write, ‘The King of the Jews’; but that He said, ‘I am King of the Jews.’ ” </a:t>
            </a:r>
            <a:r>
              <a:rPr lang="en-US" sz="2200" b="1" baseline="30000" dirty="0">
                <a:latin typeface="Arial" pitchFamily="34" charset="0"/>
                <a:cs typeface="Arial" pitchFamily="34" charset="0"/>
              </a:rPr>
              <a:t>22</a:t>
            </a:r>
            <a:r>
              <a:rPr lang="en-US" sz="2200" b="1" dirty="0">
                <a:latin typeface="Arial" pitchFamily="34" charset="0"/>
                <a:cs typeface="Arial" pitchFamily="34" charset="0"/>
              </a:rPr>
              <a:t> Pilate answered, “What I have written I have written.”</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Jews wanted the inscription to point to Jesus’ claims rather than them</a:t>
            </a:r>
          </a:p>
        </p:txBody>
      </p:sp>
      <p:sp>
        <p:nvSpPr>
          <p:cNvPr id="10" name="Rectangle 9"/>
          <p:cNvSpPr>
            <a:spLocks noChangeArrowheads="1"/>
          </p:cNvSpPr>
          <p:nvPr/>
        </p:nvSpPr>
        <p:spPr bwMode="auto">
          <a:xfrm>
            <a:off x="4580545" y="1110341"/>
            <a:ext cx="4563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Pilate is determined to humiliate those who humiliated him</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149464"/>
            <a:ext cx="4686300"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19:23–24 (NASB95) </a:t>
            </a:r>
          </a:p>
          <a:p>
            <a:pPr>
              <a:lnSpc>
                <a:spcPct val="150000"/>
              </a:lnSpc>
            </a:pPr>
            <a:r>
              <a:rPr lang="en-US" sz="2200" b="1" baseline="30000" dirty="0">
                <a:latin typeface="Arial" pitchFamily="34" charset="0"/>
                <a:cs typeface="Arial" pitchFamily="34" charset="0"/>
              </a:rPr>
              <a:t>23</a:t>
            </a:r>
            <a:r>
              <a:rPr lang="en-US" sz="2200" b="1" dirty="0">
                <a:latin typeface="Arial" pitchFamily="34" charset="0"/>
                <a:cs typeface="Arial" pitchFamily="34" charset="0"/>
              </a:rPr>
              <a:t> Then the soldiers, when they had crucified Jesus, took His outer garments and made four parts, a part to every soldier and </a:t>
            </a:r>
            <a:r>
              <a:rPr lang="en-US" sz="2200" b="1" i="1" dirty="0">
                <a:latin typeface="Arial" pitchFamily="34" charset="0"/>
                <a:cs typeface="Arial" pitchFamily="34" charset="0"/>
              </a:rPr>
              <a:t>also</a:t>
            </a:r>
            <a:r>
              <a:rPr lang="en-US" sz="2200" b="1" dirty="0">
                <a:latin typeface="Arial" pitchFamily="34" charset="0"/>
                <a:cs typeface="Arial" pitchFamily="34" charset="0"/>
              </a:rPr>
              <a:t> the tunic; now the tunic was seamless, woven in one piece. </a:t>
            </a:r>
            <a:r>
              <a:rPr lang="en-US" sz="2200" b="1" baseline="30000" dirty="0">
                <a:latin typeface="Arial" pitchFamily="34" charset="0"/>
                <a:cs typeface="Arial" pitchFamily="34" charset="0"/>
              </a:rPr>
              <a:t>24</a:t>
            </a:r>
            <a:r>
              <a:rPr lang="en-US" sz="2200" b="1" dirty="0">
                <a:latin typeface="Arial" pitchFamily="34" charset="0"/>
                <a:cs typeface="Arial" pitchFamily="34" charset="0"/>
              </a:rPr>
              <a:t> So they said to one another, “Let us not tear it, but cast lots for it, </a:t>
            </a:r>
            <a:r>
              <a:rPr lang="en-US" sz="2200" b="1" i="1" dirty="0">
                <a:latin typeface="Arial" pitchFamily="34" charset="0"/>
                <a:cs typeface="Arial" pitchFamily="34" charset="0"/>
              </a:rPr>
              <a:t>to decide</a:t>
            </a:r>
            <a:r>
              <a:rPr lang="en-US" sz="2200" b="1" dirty="0">
                <a:latin typeface="Arial" pitchFamily="34" charset="0"/>
                <a:cs typeface="Arial" pitchFamily="34" charset="0"/>
              </a:rPr>
              <a:t> whose it shall be”; </a:t>
            </a:r>
            <a:br>
              <a:rPr lang="en-US" sz="2200" b="1" dirty="0">
                <a:latin typeface="Arial" pitchFamily="34" charset="0"/>
                <a:cs typeface="Arial" pitchFamily="34" charset="0"/>
              </a:rPr>
            </a:br>
            <a:r>
              <a:rPr lang="en-US" sz="2200" b="1" i="1" dirty="0">
                <a:latin typeface="Arial" pitchFamily="34" charset="0"/>
                <a:cs typeface="Arial" pitchFamily="34" charset="0"/>
              </a:rPr>
              <a:t>this was</a:t>
            </a:r>
            <a:r>
              <a:rPr lang="en-US" sz="2200" b="1" dirty="0">
                <a:latin typeface="Arial" pitchFamily="34" charset="0"/>
                <a:cs typeface="Arial" pitchFamily="34" charset="0"/>
              </a:rPr>
              <a:t> to fulfill the Scripture: “</a:t>
            </a:r>
            <a:r>
              <a:rPr lang="en-US" sz="2200" b="1" cap="small" dirty="0">
                <a:latin typeface="Arial" pitchFamily="34" charset="0"/>
                <a:cs typeface="Arial" pitchFamily="34" charset="0"/>
              </a:rPr>
              <a:t>They</a:t>
            </a:r>
            <a:r>
              <a:rPr lang="en-US" sz="2200" b="1" dirty="0">
                <a:latin typeface="Arial" pitchFamily="34" charset="0"/>
                <a:cs typeface="Arial" pitchFamily="34" charset="0"/>
              </a:rPr>
              <a:t> </a:t>
            </a:r>
            <a:r>
              <a:rPr lang="en-US" sz="2200" b="1" cap="small" dirty="0">
                <a:latin typeface="Arial" pitchFamily="34" charset="0"/>
                <a:cs typeface="Arial" pitchFamily="34" charset="0"/>
              </a:rPr>
              <a:t>divided My outer garments among them</a:t>
            </a:r>
            <a:r>
              <a:rPr lang="en-US" sz="2200" b="1" dirty="0">
                <a:latin typeface="Arial" pitchFamily="34" charset="0"/>
                <a:cs typeface="Arial" pitchFamily="34" charset="0"/>
              </a:rPr>
              <a:t>, </a:t>
            </a:r>
            <a:r>
              <a:rPr lang="en-US" sz="2200" b="1" cap="small" dirty="0">
                <a:latin typeface="Arial" pitchFamily="34" charset="0"/>
                <a:cs typeface="Arial" pitchFamily="34" charset="0"/>
              </a:rPr>
              <a:t>and for My clothing they cast</a:t>
            </a:r>
            <a:r>
              <a:rPr lang="en-US" sz="2200" b="1" dirty="0">
                <a:latin typeface="Arial" pitchFamily="34" charset="0"/>
                <a:cs typeface="Arial" pitchFamily="34" charset="0"/>
              </a:rPr>
              <a:t> </a:t>
            </a:r>
            <a:r>
              <a:rPr lang="en-US" sz="2200" b="1" cap="small" dirty="0">
                <a:latin typeface="Arial" pitchFamily="34" charset="0"/>
                <a:cs typeface="Arial" pitchFamily="34" charset="0"/>
              </a:rPr>
              <a:t>lots</a:t>
            </a:r>
            <a:r>
              <a:rPr lang="en-US" sz="2200" b="1" dirty="0">
                <a:latin typeface="Arial" pitchFamily="34" charset="0"/>
                <a:cs typeface="Arial" pitchFamily="34" charset="0"/>
              </a:rPr>
              <a:t>.”</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80545" y="94678"/>
            <a:ext cx="45634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Standard practice was for the executioners to divide the clothing</a:t>
            </a:r>
          </a:p>
        </p:txBody>
      </p:sp>
      <p:sp>
        <p:nvSpPr>
          <p:cNvPr id="10" name="Rectangle 9"/>
          <p:cNvSpPr>
            <a:spLocks noChangeArrowheads="1"/>
          </p:cNvSpPr>
          <p:nvPr/>
        </p:nvSpPr>
        <p:spPr bwMode="auto">
          <a:xfrm>
            <a:off x="4580544" y="1110952"/>
            <a:ext cx="45634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John shows that all of this was according to the Father’s plan … </a:t>
            </a:r>
            <a:r>
              <a:rPr lang="en-US" sz="2000" b="1" i="1" dirty="0">
                <a:latin typeface="Arial" panose="020B0604020202020204" pitchFamily="34" charset="0"/>
                <a:cs typeface="Arial" panose="020B0604020202020204" pitchFamily="34" charset="0"/>
              </a:rPr>
              <a:t>to fulfill the Scripture</a:t>
            </a:r>
            <a:r>
              <a:rPr lang="en-US" sz="2000" b="1" dirty="0">
                <a:latin typeface="Arial" panose="020B0604020202020204" pitchFamily="34" charset="0"/>
                <a:cs typeface="Arial" panose="020B0604020202020204" pitchFamily="34" charset="0"/>
              </a:rPr>
              <a:t> … written about 1000 years earlier</a:t>
            </a:r>
          </a:p>
        </p:txBody>
      </p:sp>
      <p:sp>
        <p:nvSpPr>
          <p:cNvPr id="11" name="Rectangle 10"/>
          <p:cNvSpPr/>
          <p:nvPr/>
        </p:nvSpPr>
        <p:spPr>
          <a:xfrm>
            <a:off x="4699992" y="2713357"/>
            <a:ext cx="4324557" cy="1431286"/>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22:18 (NASB95) </a:t>
            </a:r>
          </a:p>
          <a:p>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They divide my garments among them, And for my clothing they cast lots.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167052"/>
            <a:ext cx="4739054"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19:25–27 (NASB95) </a:t>
            </a:r>
          </a:p>
          <a:p>
            <a:pPr>
              <a:lnSpc>
                <a:spcPct val="150000"/>
              </a:lnSpc>
            </a:pPr>
            <a:r>
              <a:rPr lang="en-US" sz="2200" b="1" baseline="30000" dirty="0">
                <a:latin typeface="Arial" pitchFamily="34" charset="0"/>
                <a:cs typeface="Arial" pitchFamily="34" charset="0"/>
              </a:rPr>
              <a:t>25</a:t>
            </a:r>
            <a:r>
              <a:rPr lang="en-US" sz="2200" b="1" dirty="0">
                <a:latin typeface="Arial" pitchFamily="34" charset="0"/>
                <a:cs typeface="Arial" pitchFamily="34" charset="0"/>
              </a:rPr>
              <a:t> Therefore the soldiers did these things. But standing by the cross of Jesus were His mother, and His mother’s sister, Mary the </a:t>
            </a:r>
            <a:r>
              <a:rPr lang="en-US" sz="2200" b="1" i="1" dirty="0">
                <a:latin typeface="Arial" pitchFamily="34" charset="0"/>
                <a:cs typeface="Arial" pitchFamily="34" charset="0"/>
              </a:rPr>
              <a:t>wife</a:t>
            </a:r>
            <a:r>
              <a:rPr lang="en-US" sz="2200" b="1" dirty="0">
                <a:latin typeface="Arial" pitchFamily="34" charset="0"/>
                <a:cs typeface="Arial" pitchFamily="34" charset="0"/>
              </a:rPr>
              <a:t> of </a:t>
            </a:r>
            <a:r>
              <a:rPr lang="en-US" sz="2200" b="1" dirty="0" err="1">
                <a:latin typeface="Arial" pitchFamily="34" charset="0"/>
                <a:cs typeface="Arial" pitchFamily="34" charset="0"/>
              </a:rPr>
              <a:t>Clopas</a:t>
            </a:r>
            <a:r>
              <a:rPr lang="en-US" sz="2200" b="1" dirty="0">
                <a:latin typeface="Arial" pitchFamily="34" charset="0"/>
                <a:cs typeface="Arial" pitchFamily="34" charset="0"/>
              </a:rPr>
              <a:t>, and Mary Magdalene. </a:t>
            </a:r>
            <a:r>
              <a:rPr lang="en-US" sz="2200" b="1" baseline="30000" dirty="0">
                <a:latin typeface="Arial" pitchFamily="34" charset="0"/>
                <a:cs typeface="Arial" pitchFamily="34" charset="0"/>
              </a:rPr>
              <a:t>26</a:t>
            </a:r>
            <a:r>
              <a:rPr lang="en-US" sz="2200" b="1" dirty="0">
                <a:latin typeface="Arial" pitchFamily="34" charset="0"/>
                <a:cs typeface="Arial" pitchFamily="34" charset="0"/>
              </a:rPr>
              <a:t> When Jesus then saw His mother, and the disciple whom He loved standing nearby, He said to His mother, “Woman, behold, your son!” </a:t>
            </a:r>
            <a:r>
              <a:rPr lang="en-US" sz="2200" b="1" baseline="30000" dirty="0">
                <a:latin typeface="Arial" pitchFamily="34" charset="0"/>
                <a:cs typeface="Arial" pitchFamily="34" charset="0"/>
              </a:rPr>
              <a:t>27</a:t>
            </a:r>
            <a:r>
              <a:rPr lang="en-US" sz="2200" b="1" dirty="0">
                <a:latin typeface="Arial" pitchFamily="34" charset="0"/>
                <a:cs typeface="Arial" pitchFamily="34" charset="0"/>
              </a:rPr>
              <a:t> Then He said to the disciple, “Behold, your mother!” From that hour the disciple took her into his own </a:t>
            </a:r>
            <a:r>
              <a:rPr lang="en-US" sz="2200" b="1" i="1" dirty="0">
                <a:latin typeface="Arial" pitchFamily="34" charset="0"/>
                <a:cs typeface="Arial" pitchFamily="34" charset="0"/>
              </a:rPr>
              <a:t>household.</a:t>
            </a:r>
            <a:r>
              <a:rPr lang="en-US" sz="2200" b="1" dirty="0">
                <a:latin typeface="Arial" pitchFamily="34" charset="0"/>
                <a:cs typeface="Arial" pitchFamily="34" charset="0"/>
              </a:rPr>
              <a:t> </a:t>
            </a:r>
          </a:p>
        </p:txBody>
      </p:sp>
      <p:cxnSp>
        <p:nvCxnSpPr>
          <p:cNvPr id="5" name="Straight Connector 4"/>
          <p:cNvCxnSpPr/>
          <p:nvPr/>
        </p:nvCxnSpPr>
        <p:spPr>
          <a:xfrm>
            <a:off x="471268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739054" y="30283"/>
            <a:ext cx="44049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Approx. six hours Jesus suffered abuse</a:t>
            </a:r>
          </a:p>
        </p:txBody>
      </p:sp>
      <p:sp>
        <p:nvSpPr>
          <p:cNvPr id="10" name="Rectangle 9"/>
          <p:cNvSpPr/>
          <p:nvPr/>
        </p:nvSpPr>
        <p:spPr>
          <a:xfrm>
            <a:off x="4739054" y="707730"/>
            <a:ext cx="4384793" cy="615027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Matthew 27:39–45 (NASB95) </a:t>
            </a:r>
          </a:p>
          <a:p>
            <a:r>
              <a:rPr lang="en-US" b="1" baseline="30000" dirty="0">
                <a:solidFill>
                  <a:schemeClr val="bg1"/>
                </a:solidFill>
                <a:latin typeface="Arial" panose="020B0604020202020204" pitchFamily="34" charset="0"/>
                <a:cs typeface="Arial" panose="020B0604020202020204" pitchFamily="34" charset="0"/>
              </a:rPr>
              <a:t>39</a:t>
            </a:r>
            <a:r>
              <a:rPr lang="en-US" b="1" dirty="0">
                <a:solidFill>
                  <a:schemeClr val="bg1"/>
                </a:solidFill>
                <a:latin typeface="Arial" panose="020B0604020202020204" pitchFamily="34" charset="0"/>
                <a:cs typeface="Arial" panose="020B0604020202020204" pitchFamily="34" charset="0"/>
              </a:rPr>
              <a:t> And those passing by were hurling abuse at Him, wagging their heads </a:t>
            </a:r>
            <a:r>
              <a:rPr lang="en-US" b="1" baseline="30000" dirty="0">
                <a:solidFill>
                  <a:schemeClr val="bg1"/>
                </a:solidFill>
                <a:latin typeface="Arial" panose="020B0604020202020204" pitchFamily="34" charset="0"/>
                <a:cs typeface="Arial" panose="020B0604020202020204" pitchFamily="34" charset="0"/>
              </a:rPr>
              <a:t>40</a:t>
            </a:r>
            <a:r>
              <a:rPr lang="en-US" b="1" dirty="0">
                <a:solidFill>
                  <a:schemeClr val="bg1"/>
                </a:solidFill>
                <a:latin typeface="Arial" panose="020B0604020202020204" pitchFamily="34" charset="0"/>
                <a:cs typeface="Arial" panose="020B0604020202020204" pitchFamily="34" charset="0"/>
              </a:rPr>
              <a:t> and saying, “You who </a:t>
            </a:r>
            <a:r>
              <a:rPr lang="en-US" b="1" i="1" dirty="0">
                <a:solidFill>
                  <a:schemeClr val="bg1"/>
                </a:solidFill>
                <a:latin typeface="Arial" panose="020B0604020202020204" pitchFamily="34" charset="0"/>
                <a:cs typeface="Arial" panose="020B0604020202020204" pitchFamily="34" charset="0"/>
              </a:rPr>
              <a:t>are going to</a:t>
            </a:r>
            <a:r>
              <a:rPr lang="en-US" b="1" dirty="0">
                <a:solidFill>
                  <a:schemeClr val="bg1"/>
                </a:solidFill>
                <a:latin typeface="Arial" panose="020B0604020202020204" pitchFamily="34" charset="0"/>
                <a:cs typeface="Arial" panose="020B0604020202020204" pitchFamily="34" charset="0"/>
              </a:rPr>
              <a:t> destroy the temple and rebuild it in three days, save Yourself! If You are the Son of God, come down from the cross.” </a:t>
            </a:r>
            <a:r>
              <a:rPr lang="en-US" b="1" baseline="30000" dirty="0">
                <a:solidFill>
                  <a:schemeClr val="bg1"/>
                </a:solidFill>
                <a:latin typeface="Arial" panose="020B0604020202020204" pitchFamily="34" charset="0"/>
                <a:cs typeface="Arial" panose="020B0604020202020204" pitchFamily="34" charset="0"/>
              </a:rPr>
              <a:t>41</a:t>
            </a:r>
            <a:r>
              <a:rPr lang="en-US" b="1" dirty="0">
                <a:solidFill>
                  <a:schemeClr val="bg1"/>
                </a:solidFill>
                <a:latin typeface="Arial" panose="020B0604020202020204" pitchFamily="34" charset="0"/>
                <a:cs typeface="Arial" panose="020B0604020202020204" pitchFamily="34" charset="0"/>
              </a:rPr>
              <a:t> In the same way the chief priests also, along with the scribes and elders, were mocking </a:t>
            </a:r>
            <a:r>
              <a:rPr lang="en-US" b="1" i="1" dirty="0">
                <a:solidFill>
                  <a:schemeClr val="bg1"/>
                </a:solidFill>
                <a:latin typeface="Arial" panose="020B0604020202020204" pitchFamily="34" charset="0"/>
                <a:cs typeface="Arial" panose="020B0604020202020204" pitchFamily="34" charset="0"/>
              </a:rPr>
              <a:t>Him</a:t>
            </a:r>
            <a:r>
              <a:rPr lang="en-US" b="1" dirty="0">
                <a:solidFill>
                  <a:schemeClr val="bg1"/>
                </a:solidFill>
                <a:latin typeface="Arial" panose="020B0604020202020204" pitchFamily="34" charset="0"/>
                <a:cs typeface="Arial" panose="020B0604020202020204" pitchFamily="34" charset="0"/>
              </a:rPr>
              <a:t> and saying, </a:t>
            </a:r>
            <a:r>
              <a:rPr lang="en-US" b="1" baseline="30000" dirty="0">
                <a:solidFill>
                  <a:schemeClr val="bg1"/>
                </a:solidFill>
                <a:latin typeface="Arial" panose="020B0604020202020204" pitchFamily="34" charset="0"/>
                <a:cs typeface="Arial" panose="020B0604020202020204" pitchFamily="34" charset="0"/>
              </a:rPr>
              <a:t>42</a:t>
            </a:r>
            <a:r>
              <a:rPr lang="en-US" b="1" dirty="0">
                <a:solidFill>
                  <a:schemeClr val="bg1"/>
                </a:solidFill>
                <a:latin typeface="Arial" panose="020B0604020202020204" pitchFamily="34" charset="0"/>
                <a:cs typeface="Arial" panose="020B0604020202020204" pitchFamily="34" charset="0"/>
              </a:rPr>
              <a:t> “He saved others; He cannot save Himself. He is the King of Israel; let Him now come down from the cross, and we will believe in Him. </a:t>
            </a:r>
            <a:r>
              <a:rPr lang="en-US" b="1" baseline="30000" dirty="0">
                <a:solidFill>
                  <a:schemeClr val="bg1"/>
                </a:solidFill>
                <a:latin typeface="Arial" panose="020B0604020202020204" pitchFamily="34" charset="0"/>
                <a:cs typeface="Arial" panose="020B0604020202020204" pitchFamily="34" charset="0"/>
              </a:rPr>
              <a:t>43</a:t>
            </a:r>
            <a:r>
              <a:rPr lang="en-US" b="1" dirty="0">
                <a:solidFill>
                  <a:schemeClr val="bg1"/>
                </a:solidFill>
                <a:latin typeface="Arial" panose="020B0604020202020204" pitchFamily="34" charset="0"/>
                <a:cs typeface="Arial" panose="020B0604020202020204" pitchFamily="34" charset="0"/>
              </a:rPr>
              <a:t> “</a:t>
            </a:r>
            <a:r>
              <a:rPr lang="en-US" b="1" cap="small" dirty="0">
                <a:solidFill>
                  <a:schemeClr val="bg1"/>
                </a:solidFill>
                <a:latin typeface="Arial" panose="020B0604020202020204" pitchFamily="34" charset="0"/>
                <a:cs typeface="Arial" panose="020B0604020202020204" pitchFamily="34" charset="0"/>
              </a:rPr>
              <a:t>He trusts in God</a:t>
            </a:r>
            <a:r>
              <a:rPr lang="en-US" b="1" dirty="0">
                <a:solidFill>
                  <a:schemeClr val="bg1"/>
                </a:solidFill>
                <a:latin typeface="Arial" panose="020B0604020202020204" pitchFamily="34" charset="0"/>
                <a:cs typeface="Arial" panose="020B0604020202020204" pitchFamily="34" charset="0"/>
              </a:rPr>
              <a:t>; </a:t>
            </a:r>
            <a:r>
              <a:rPr lang="en-US" b="1" cap="small" dirty="0">
                <a:solidFill>
                  <a:schemeClr val="bg1"/>
                </a:solidFill>
                <a:latin typeface="Arial" panose="020B0604020202020204" pitchFamily="34" charset="0"/>
                <a:cs typeface="Arial" panose="020B0604020202020204" pitchFamily="34" charset="0"/>
              </a:rPr>
              <a:t>let God rescue</a:t>
            </a:r>
            <a:r>
              <a:rPr lang="en-US" b="1" dirty="0">
                <a:solidFill>
                  <a:schemeClr val="bg1"/>
                </a:solidFill>
                <a:latin typeface="Arial" panose="020B0604020202020204" pitchFamily="34" charset="0"/>
                <a:cs typeface="Arial" panose="020B0604020202020204" pitchFamily="34" charset="0"/>
              </a:rPr>
              <a:t> </a:t>
            </a:r>
            <a:r>
              <a:rPr lang="en-US" b="1" i="1" dirty="0">
                <a:solidFill>
                  <a:schemeClr val="bg1"/>
                </a:solidFill>
                <a:latin typeface="Arial" panose="020B0604020202020204" pitchFamily="34" charset="0"/>
                <a:cs typeface="Arial" panose="020B0604020202020204" pitchFamily="34" charset="0"/>
              </a:rPr>
              <a:t>Him</a:t>
            </a:r>
            <a:r>
              <a:rPr lang="en-US" b="1" dirty="0">
                <a:solidFill>
                  <a:schemeClr val="bg1"/>
                </a:solidFill>
                <a:latin typeface="Arial" panose="020B0604020202020204" pitchFamily="34" charset="0"/>
                <a:cs typeface="Arial" panose="020B0604020202020204" pitchFamily="34" charset="0"/>
              </a:rPr>
              <a:t> now, </a:t>
            </a:r>
            <a:r>
              <a:rPr lang="en-US" b="1" cap="small" dirty="0">
                <a:solidFill>
                  <a:schemeClr val="bg1"/>
                </a:solidFill>
                <a:latin typeface="Arial" panose="020B0604020202020204" pitchFamily="34" charset="0"/>
                <a:cs typeface="Arial" panose="020B0604020202020204" pitchFamily="34" charset="0"/>
              </a:rPr>
              <a:t>if He</a:t>
            </a:r>
            <a:r>
              <a:rPr lang="en-US" b="1" dirty="0">
                <a:solidFill>
                  <a:schemeClr val="bg1"/>
                </a:solidFill>
                <a:latin typeface="Arial" panose="020B0604020202020204" pitchFamily="34" charset="0"/>
                <a:cs typeface="Arial" panose="020B0604020202020204" pitchFamily="34" charset="0"/>
              </a:rPr>
              <a:t> </a:t>
            </a:r>
            <a:r>
              <a:rPr lang="en-US" b="1" cap="small" dirty="0">
                <a:solidFill>
                  <a:schemeClr val="bg1"/>
                </a:solidFill>
                <a:latin typeface="Arial" panose="020B0604020202020204" pitchFamily="34" charset="0"/>
                <a:cs typeface="Arial" panose="020B0604020202020204" pitchFamily="34" charset="0"/>
              </a:rPr>
              <a:t>delights in Him</a:t>
            </a:r>
            <a:r>
              <a:rPr lang="en-US" b="1" dirty="0">
                <a:solidFill>
                  <a:schemeClr val="bg1"/>
                </a:solidFill>
                <a:latin typeface="Arial" panose="020B0604020202020204" pitchFamily="34" charset="0"/>
                <a:cs typeface="Arial" panose="020B0604020202020204" pitchFamily="34" charset="0"/>
              </a:rPr>
              <a:t>; for He said, ‘I am the Son of God.’ ” </a:t>
            </a:r>
            <a:r>
              <a:rPr lang="en-US" b="1" baseline="30000" dirty="0">
                <a:solidFill>
                  <a:schemeClr val="bg1"/>
                </a:solidFill>
                <a:latin typeface="Arial" panose="020B0604020202020204" pitchFamily="34" charset="0"/>
                <a:cs typeface="Arial" panose="020B0604020202020204" pitchFamily="34" charset="0"/>
              </a:rPr>
              <a:t>44</a:t>
            </a:r>
            <a:r>
              <a:rPr lang="en-US" b="1" dirty="0">
                <a:solidFill>
                  <a:schemeClr val="bg1"/>
                </a:solidFill>
                <a:latin typeface="Arial" panose="020B0604020202020204" pitchFamily="34" charset="0"/>
                <a:cs typeface="Arial" panose="020B0604020202020204" pitchFamily="34" charset="0"/>
              </a:rPr>
              <a:t> The robbers who had been crucified with Him were also insulting Him with the same words. </a:t>
            </a:r>
            <a:r>
              <a:rPr lang="en-US" b="1" baseline="30000" dirty="0">
                <a:solidFill>
                  <a:schemeClr val="bg1"/>
                </a:solidFill>
                <a:latin typeface="Arial" panose="020B0604020202020204" pitchFamily="34" charset="0"/>
                <a:cs typeface="Arial" panose="020B0604020202020204" pitchFamily="34" charset="0"/>
              </a:rPr>
              <a:t>45</a:t>
            </a:r>
            <a:r>
              <a:rPr lang="en-US" b="1" dirty="0">
                <a:solidFill>
                  <a:schemeClr val="bg1"/>
                </a:solidFill>
                <a:latin typeface="Arial" panose="020B0604020202020204" pitchFamily="34" charset="0"/>
                <a:cs typeface="Arial" panose="020B0604020202020204" pitchFamily="34" charset="0"/>
              </a:rPr>
              <a:t> Now from the sixth hour darkness fell upon all the land until the ninth hour. </a:t>
            </a:r>
          </a:p>
        </p:txBody>
      </p:sp>
      <p:sp>
        <p:nvSpPr>
          <p:cNvPr id="11" name="Rectangle 10"/>
          <p:cNvSpPr/>
          <p:nvPr/>
        </p:nvSpPr>
        <p:spPr>
          <a:xfrm>
            <a:off x="4756404" y="1828800"/>
            <a:ext cx="4384793" cy="502686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23:34–37 (NASB95) </a:t>
            </a:r>
          </a:p>
          <a:p>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But Jesus was saying, “Father, forgive them; for they do not know what they are doing.” And they cast lots, dividing up His garments among themselves. </a:t>
            </a:r>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And the people stood by, looking on. And even the rulers were sneering at Him, saying, “He saved others; let Him save Himself if this is the Christ of God, His Chosen One.” </a:t>
            </a:r>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The soldiers also mocked Him, coming up to Him, offering Him sour wine, </a:t>
            </a:r>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and saying, “If You are the King of the Jews, save Yourself!” </a:t>
            </a:r>
          </a:p>
        </p:txBody>
      </p:sp>
      <p:sp>
        <p:nvSpPr>
          <p:cNvPr id="12" name="Rectangle 11"/>
          <p:cNvSpPr>
            <a:spLocks noChangeArrowheads="1"/>
          </p:cNvSpPr>
          <p:nvPr/>
        </p:nvSpPr>
        <p:spPr bwMode="auto">
          <a:xfrm>
            <a:off x="4736251" y="683445"/>
            <a:ext cx="4404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seeing His mother, asks the disciple He loved to care for her</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animBg="1"/>
      <p:bldP spid="11" grpId="1"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19:28–29 (NASB95) </a:t>
            </a:r>
          </a:p>
          <a:p>
            <a:pPr>
              <a:lnSpc>
                <a:spcPct val="150000"/>
              </a:lnSpc>
            </a:pPr>
            <a:r>
              <a:rPr lang="en-US" sz="2200" b="1" baseline="30000" dirty="0">
                <a:latin typeface="Arial" pitchFamily="34" charset="0"/>
                <a:cs typeface="Arial" pitchFamily="34" charset="0"/>
              </a:rPr>
              <a:t>28</a:t>
            </a:r>
            <a:r>
              <a:rPr lang="en-US" sz="2200" b="1" dirty="0">
                <a:latin typeface="Arial" pitchFamily="34" charset="0"/>
                <a:cs typeface="Arial" pitchFamily="34" charset="0"/>
              </a:rPr>
              <a:t> After this, Jesus, knowing that all things had already been accomplished, to fulfill the Scripture, said, “I am thirsty.” </a:t>
            </a:r>
            <a:r>
              <a:rPr lang="en-US" sz="2200" b="1" baseline="30000" dirty="0">
                <a:latin typeface="Arial" pitchFamily="34" charset="0"/>
                <a:cs typeface="Arial" pitchFamily="34" charset="0"/>
              </a:rPr>
              <a:t>29</a:t>
            </a:r>
            <a:r>
              <a:rPr lang="en-US" sz="2200" b="1" dirty="0">
                <a:latin typeface="Arial" pitchFamily="34" charset="0"/>
                <a:cs typeface="Arial" pitchFamily="34" charset="0"/>
              </a:rPr>
              <a:t> A jar full of sour wine was standing there; so they put a sponge full of the sour wine upon </a:t>
            </a:r>
            <a:r>
              <a:rPr lang="en-US" sz="2200" b="1" i="1" dirty="0">
                <a:latin typeface="Arial" pitchFamily="34" charset="0"/>
                <a:cs typeface="Arial" pitchFamily="34" charset="0"/>
              </a:rPr>
              <a:t>a branch of</a:t>
            </a:r>
            <a:r>
              <a:rPr lang="en-US" sz="2200" b="1" dirty="0">
                <a:latin typeface="Arial" pitchFamily="34" charset="0"/>
                <a:cs typeface="Arial" pitchFamily="34" charset="0"/>
              </a:rPr>
              <a:t> hyssop and brought it up to His mouth.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30283"/>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Fulfilling Psalm 69:21 </a:t>
            </a:r>
          </a:p>
        </p:txBody>
      </p:sp>
      <p:sp>
        <p:nvSpPr>
          <p:cNvPr id="10" name="Rectangle 9"/>
          <p:cNvSpPr/>
          <p:nvPr/>
        </p:nvSpPr>
        <p:spPr>
          <a:xfrm>
            <a:off x="4665603" y="2770834"/>
            <a:ext cx="4384793" cy="1316331"/>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Mark 15:23 (NASB95) </a:t>
            </a:r>
          </a:p>
          <a:p>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They tried to give Him wine mixed with myrrh; but He did not take it. </a:t>
            </a:r>
          </a:p>
        </p:txBody>
      </p:sp>
      <p:sp>
        <p:nvSpPr>
          <p:cNvPr id="11" name="Rectangle 10"/>
          <p:cNvSpPr>
            <a:spLocks noChangeArrowheads="1"/>
          </p:cNvSpPr>
          <p:nvPr/>
        </p:nvSpPr>
        <p:spPr bwMode="auto">
          <a:xfrm>
            <a:off x="4572000" y="430393"/>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Earlier Jesus refused the wine mixed with myrrh (sedative used to dull the agony)</a:t>
            </a:r>
          </a:p>
        </p:txBody>
      </p:sp>
      <p:sp>
        <p:nvSpPr>
          <p:cNvPr id="12" name="Rectangle 11"/>
          <p:cNvSpPr/>
          <p:nvPr/>
        </p:nvSpPr>
        <p:spPr>
          <a:xfrm>
            <a:off x="4665603" y="2770833"/>
            <a:ext cx="4384793" cy="1316331"/>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69:21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They also gave me gall for my food And for my thirst they gave me vinegar to drink. </a:t>
            </a:r>
          </a:p>
        </p:txBody>
      </p:sp>
      <p:sp>
        <p:nvSpPr>
          <p:cNvPr id="13" name="Rectangle 12"/>
          <p:cNvSpPr>
            <a:spLocks noChangeArrowheads="1"/>
          </p:cNvSpPr>
          <p:nvPr/>
        </p:nvSpPr>
        <p:spPr bwMode="auto">
          <a:xfrm>
            <a:off x="4572000" y="1446056"/>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Parallel with Mk 15:36</a:t>
            </a:r>
          </a:p>
        </p:txBody>
      </p:sp>
      <p:sp>
        <p:nvSpPr>
          <p:cNvPr id="14" name="Rectangle 13"/>
          <p:cNvSpPr/>
          <p:nvPr/>
        </p:nvSpPr>
        <p:spPr>
          <a:xfrm>
            <a:off x="4665602" y="2481816"/>
            <a:ext cx="4384793" cy="1961941"/>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Mark 15:36 (NASB95) </a:t>
            </a:r>
          </a:p>
          <a:p>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Someone ran and filled a sponge with sour wine, put it on a reed, and gave Him a drink, saying, “Let us see whether Elijah will come to take Him down.” </a:t>
            </a:r>
          </a:p>
        </p:txBody>
      </p:sp>
      <p:sp>
        <p:nvSpPr>
          <p:cNvPr id="15" name="Rectangle 14"/>
          <p:cNvSpPr>
            <a:spLocks noChangeArrowheads="1"/>
          </p:cNvSpPr>
          <p:nvPr/>
        </p:nvSpPr>
        <p:spPr bwMode="auto">
          <a:xfrm>
            <a:off x="4571999" y="1846166"/>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Probably the </a:t>
            </a:r>
            <a:r>
              <a:rPr lang="en-US" sz="2000" b="1" i="1" dirty="0">
                <a:latin typeface="Arial" panose="020B0604020202020204" pitchFamily="34" charset="0"/>
                <a:cs typeface="Arial" panose="020B0604020202020204" pitchFamily="34" charset="0"/>
              </a:rPr>
              <a:t>sour wine</a:t>
            </a:r>
            <a:r>
              <a:rPr lang="en-US" sz="2000" b="1" dirty="0">
                <a:latin typeface="Arial" panose="020B0604020202020204" pitchFamily="34" charset="0"/>
                <a:cs typeface="Arial" panose="020B0604020202020204" pitchFamily="34" charset="0"/>
              </a:rPr>
              <a:t> placed there for the soldiers … intended to preserve or revive to full consciousness</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0"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p:bldP spid="12" grpId="0" animBg="1"/>
      <p:bldP spid="12" grpId="1" animBg="1"/>
      <p:bldP spid="13" grpId="0"/>
      <p:bldP spid="14" grpId="0" animBg="1"/>
      <p:bldP spid="14" grpId="1"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19:30 (NASB95) </a:t>
            </a:r>
          </a:p>
          <a:p>
            <a:pPr>
              <a:lnSpc>
                <a:spcPct val="150000"/>
              </a:lnSpc>
            </a:pPr>
            <a:r>
              <a:rPr lang="en-US" sz="2200" b="1" baseline="30000" dirty="0">
                <a:latin typeface="Arial" pitchFamily="34" charset="0"/>
                <a:cs typeface="Arial" pitchFamily="34" charset="0"/>
              </a:rPr>
              <a:t>30</a:t>
            </a:r>
            <a:r>
              <a:rPr lang="en-US" sz="2200" b="1" dirty="0">
                <a:latin typeface="Arial" pitchFamily="34" charset="0"/>
                <a:cs typeface="Arial" pitchFamily="34" charset="0"/>
              </a:rPr>
              <a:t> Therefore when Jesus had received the sour wine, He said, “It is finished!” And He bowed His head and gave up His spirit.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422173"/>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“It is finished!”</a:t>
            </a:r>
          </a:p>
        </p:txBody>
      </p:sp>
      <p:sp>
        <p:nvSpPr>
          <p:cNvPr id="10" name="Rectangle 9"/>
          <p:cNvSpPr/>
          <p:nvPr/>
        </p:nvSpPr>
        <p:spPr>
          <a:xfrm>
            <a:off x="4665602" y="2481817"/>
            <a:ext cx="4384793" cy="118583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Mark 15:37 (NASB95) </a:t>
            </a:r>
          </a:p>
          <a:p>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And Jesus uttered a loud cry, and breathed His last. </a:t>
            </a:r>
          </a:p>
        </p:txBody>
      </p:sp>
      <p:sp>
        <p:nvSpPr>
          <p:cNvPr id="11" name="Rectangle 10"/>
          <p:cNvSpPr>
            <a:spLocks noChangeArrowheads="1"/>
          </p:cNvSpPr>
          <p:nvPr/>
        </p:nvSpPr>
        <p:spPr bwMode="auto">
          <a:xfrm>
            <a:off x="4571998" y="822283"/>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All of God’s purpose was accomplished</a:t>
            </a:r>
          </a:p>
        </p:txBody>
      </p:sp>
      <p:sp>
        <p:nvSpPr>
          <p:cNvPr id="12" name="Rectangle 11"/>
          <p:cNvSpPr/>
          <p:nvPr/>
        </p:nvSpPr>
        <p:spPr>
          <a:xfrm>
            <a:off x="4665601" y="2491867"/>
            <a:ext cx="4384793" cy="139684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17:4 (NASB95) </a:t>
            </a:r>
          </a:p>
          <a:p>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“I glorified You on the earth, having accomplished the work which You have given Me to do. </a:t>
            </a:r>
          </a:p>
        </p:txBody>
      </p:sp>
      <p:sp>
        <p:nvSpPr>
          <p:cNvPr id="13" name="Rectangle 12"/>
          <p:cNvSpPr>
            <a:spLocks noChangeArrowheads="1"/>
          </p:cNvSpPr>
          <p:nvPr/>
        </p:nvSpPr>
        <p:spPr bwMode="auto">
          <a:xfrm>
            <a:off x="4571996" y="1530169"/>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No one took His life from Him; He had the authority to lay it down of his own accord</a:t>
            </a:r>
          </a:p>
        </p:txBody>
      </p:sp>
      <p:sp>
        <p:nvSpPr>
          <p:cNvPr id="14" name="Rectangle 13"/>
          <p:cNvSpPr/>
          <p:nvPr/>
        </p:nvSpPr>
        <p:spPr>
          <a:xfrm>
            <a:off x="4665602" y="2642587"/>
            <a:ext cx="4384793" cy="328593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10:17–18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For this reason the Father loves Me, because I lay down My life so that I may take it again. </a:t>
            </a:r>
            <a:r>
              <a:rPr lang="en-US" sz="2000" b="1" u="sng" baseline="30000" dirty="0">
                <a:solidFill>
                  <a:schemeClr val="bg1"/>
                </a:solidFill>
                <a:latin typeface="Arial" panose="020B0604020202020204" pitchFamily="34" charset="0"/>
                <a:cs typeface="Arial" panose="020B0604020202020204" pitchFamily="34" charset="0"/>
              </a:rPr>
              <a:t>18</a:t>
            </a:r>
            <a:r>
              <a:rPr lang="en-US" sz="2000" b="1" u="sng" dirty="0">
                <a:solidFill>
                  <a:schemeClr val="bg1"/>
                </a:solidFill>
                <a:latin typeface="Arial" panose="020B0604020202020204" pitchFamily="34" charset="0"/>
                <a:cs typeface="Arial" panose="020B0604020202020204" pitchFamily="34" charset="0"/>
              </a:rPr>
              <a:t> “No one has taken it away from Me, but I lay it down on My own initiative.</a:t>
            </a:r>
            <a:r>
              <a:rPr lang="en-US" sz="2000" b="1" dirty="0">
                <a:solidFill>
                  <a:schemeClr val="bg1"/>
                </a:solidFill>
                <a:latin typeface="Arial" panose="020B0604020202020204" pitchFamily="34" charset="0"/>
                <a:cs typeface="Arial" panose="020B0604020202020204" pitchFamily="34" charset="0"/>
              </a:rPr>
              <a:t> I have authority to lay it down, and I have authority to take it up again. This commandment I received from My Father.” </a:t>
            </a:r>
          </a:p>
        </p:txBody>
      </p:sp>
      <p:sp>
        <p:nvSpPr>
          <p:cNvPr id="16" name="Rectangle 15"/>
          <p:cNvSpPr/>
          <p:nvPr/>
        </p:nvSpPr>
        <p:spPr>
          <a:xfrm>
            <a:off x="4665592" y="3237767"/>
            <a:ext cx="4384793" cy="357897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8:29 (NASB95) </a:t>
            </a:r>
          </a:p>
          <a:p>
            <a:r>
              <a:rPr lang="en-US" sz="2000" b="1" baseline="30000" dirty="0">
                <a:solidFill>
                  <a:schemeClr val="bg1"/>
                </a:solidFill>
                <a:latin typeface="Arial" panose="020B0604020202020204" pitchFamily="34" charset="0"/>
                <a:cs typeface="Arial" panose="020B0604020202020204" pitchFamily="34" charset="0"/>
              </a:rPr>
              <a:t>29</a:t>
            </a:r>
            <a:r>
              <a:rPr lang="en-US" sz="2000" b="1" dirty="0">
                <a:solidFill>
                  <a:schemeClr val="bg1"/>
                </a:solidFill>
                <a:latin typeface="Arial" panose="020B0604020202020204" pitchFamily="34" charset="0"/>
                <a:cs typeface="Arial" panose="020B0604020202020204" pitchFamily="34" charset="0"/>
              </a:rPr>
              <a:t> “And He who sent Me is with Me; He has not left Me alone, for </a:t>
            </a:r>
            <a:r>
              <a:rPr lang="en-US" sz="2000" b="1" u="sng" dirty="0">
                <a:solidFill>
                  <a:schemeClr val="bg1"/>
                </a:solidFill>
                <a:latin typeface="Arial" panose="020B0604020202020204" pitchFamily="34" charset="0"/>
                <a:cs typeface="Arial" panose="020B0604020202020204" pitchFamily="34" charset="0"/>
              </a:rPr>
              <a:t>I always do the things that are pleasing to Him</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14:31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but so that the world may know that I love the Father, I do exactly as the Father commanded Me</a:t>
            </a:r>
            <a:r>
              <a:rPr lang="en-US" sz="2000" b="1" dirty="0">
                <a:solidFill>
                  <a:schemeClr val="bg1"/>
                </a:solidFill>
                <a:latin typeface="Arial" panose="020B0604020202020204" pitchFamily="34" charset="0"/>
                <a:cs typeface="Arial" panose="020B0604020202020204" pitchFamily="34" charset="0"/>
              </a:rPr>
              <a:t>. Get up, let us go from here. </a:t>
            </a:r>
          </a:p>
        </p:txBody>
      </p:sp>
      <p:sp>
        <p:nvSpPr>
          <p:cNvPr id="17" name="Rectangle 16"/>
          <p:cNvSpPr>
            <a:spLocks noChangeArrowheads="1"/>
          </p:cNvSpPr>
          <p:nvPr/>
        </p:nvSpPr>
        <p:spPr bwMode="auto">
          <a:xfrm>
            <a:off x="4572000" y="22062"/>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Sixth to ninth hour - darkness</a:t>
            </a:r>
          </a:p>
        </p:txBody>
      </p:sp>
      <p:sp>
        <p:nvSpPr>
          <p:cNvPr id="15" name="Rectangle 14"/>
          <p:cNvSpPr>
            <a:spLocks noChangeArrowheads="1"/>
          </p:cNvSpPr>
          <p:nvPr/>
        </p:nvSpPr>
        <p:spPr bwMode="auto">
          <a:xfrm>
            <a:off x="4571991" y="2545832"/>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This is the culminating act of final obedience</a:t>
            </a:r>
          </a:p>
        </p:txBody>
      </p:sp>
      <p:sp>
        <p:nvSpPr>
          <p:cNvPr id="18" name="Rectangle 17"/>
          <p:cNvSpPr/>
          <p:nvPr/>
        </p:nvSpPr>
        <p:spPr>
          <a:xfrm>
            <a:off x="4665582" y="3852245"/>
            <a:ext cx="4384793" cy="2866525"/>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Mark 15:33–34 (NASB95) </a:t>
            </a:r>
          </a:p>
          <a:p>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When the sixth hour came, darkness fell over the whole land until the ninth hour.</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At the ninth hour Jesus cried out with a loud voice, “</a:t>
            </a:r>
            <a:r>
              <a:rPr lang="en-US" sz="2000" b="1" cap="small" dirty="0">
                <a:solidFill>
                  <a:schemeClr val="bg1"/>
                </a:solidFill>
                <a:latin typeface="Arial" panose="020B0604020202020204" pitchFamily="34" charset="0"/>
                <a:cs typeface="Arial" panose="020B0604020202020204" pitchFamily="34" charset="0"/>
              </a:rPr>
              <a:t>Eloi</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Eloi</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lama </a:t>
            </a:r>
            <a:r>
              <a:rPr lang="en-US" sz="2000" b="1" cap="small" dirty="0" err="1">
                <a:solidFill>
                  <a:schemeClr val="bg1"/>
                </a:solidFill>
                <a:latin typeface="Arial" panose="020B0604020202020204" pitchFamily="34" charset="0"/>
                <a:cs typeface="Arial" panose="020B0604020202020204" pitchFamily="34" charset="0"/>
              </a:rPr>
              <a:t>sabachthani</a:t>
            </a:r>
            <a:r>
              <a:rPr lang="en-US" sz="2000" b="1" dirty="0">
                <a:solidFill>
                  <a:schemeClr val="bg1"/>
                </a:solidFill>
                <a:latin typeface="Arial" panose="020B0604020202020204" pitchFamily="34" charset="0"/>
                <a:cs typeface="Arial" panose="020B0604020202020204" pitchFamily="34" charset="0"/>
              </a:rPr>
              <a:t>?” which is translated, “</a:t>
            </a:r>
            <a:r>
              <a:rPr lang="en-US" sz="2000" b="1" cap="small" dirty="0">
                <a:solidFill>
                  <a:schemeClr val="bg1"/>
                </a:solidFill>
                <a:latin typeface="Arial" panose="020B0604020202020204" pitchFamily="34" charset="0"/>
                <a:cs typeface="Arial" panose="020B0604020202020204" pitchFamily="34" charset="0"/>
              </a:rPr>
              <a:t>My God</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My God</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why have You forsaken Me</a:t>
            </a:r>
            <a:r>
              <a:rPr lang="en-US" sz="2000" b="1" dirty="0">
                <a:solidFill>
                  <a:schemeClr val="bg1"/>
                </a:solidFill>
                <a:latin typeface="Arial" panose="020B0604020202020204" pitchFamily="34" charset="0"/>
                <a:cs typeface="Arial" panose="020B0604020202020204" pitchFamily="34" charset="0"/>
              </a:rPr>
              <a:t>?” </a:t>
            </a:r>
          </a:p>
        </p:txBody>
      </p:sp>
      <p:sp>
        <p:nvSpPr>
          <p:cNvPr id="19" name="Rectangle 18"/>
          <p:cNvSpPr>
            <a:spLocks noChangeArrowheads="1"/>
          </p:cNvSpPr>
          <p:nvPr/>
        </p:nvSpPr>
        <p:spPr bwMode="auto">
          <a:xfrm>
            <a:off x="4618782" y="3240392"/>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err="1">
                <a:latin typeface="Arial" panose="020B0604020202020204" pitchFamily="34" charset="0"/>
                <a:cs typeface="Arial" panose="020B0604020202020204" pitchFamily="34" charset="0"/>
              </a:rPr>
              <a:t>Synoptics</a:t>
            </a:r>
            <a:r>
              <a:rPr lang="en-US" sz="2000" b="1" dirty="0">
                <a:latin typeface="Arial" panose="020B0604020202020204" pitchFamily="34" charset="0"/>
                <a:cs typeface="Arial" panose="020B0604020202020204" pitchFamily="34" charset="0"/>
              </a:rPr>
              <a:t> tell us: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Veil of temple was torn</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Earthquake occurred</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Tombs were opened</a:t>
            </a:r>
          </a:p>
        </p:txBody>
      </p:sp>
      <p:sp>
        <p:nvSpPr>
          <p:cNvPr id="20" name="Rectangle 19"/>
          <p:cNvSpPr/>
          <p:nvPr/>
        </p:nvSpPr>
        <p:spPr>
          <a:xfrm>
            <a:off x="93603" y="3427163"/>
            <a:ext cx="4384793" cy="2586223"/>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27:51–52 (NASB95) </a:t>
            </a:r>
          </a:p>
          <a:p>
            <a:r>
              <a:rPr lang="en-US" sz="2000" b="1" baseline="30000" dirty="0">
                <a:solidFill>
                  <a:schemeClr val="bg1"/>
                </a:solidFill>
                <a:latin typeface="Arial" panose="020B0604020202020204" pitchFamily="34" charset="0"/>
                <a:cs typeface="Arial" panose="020B0604020202020204" pitchFamily="34" charset="0"/>
              </a:rPr>
              <a:t>51</a:t>
            </a:r>
            <a:r>
              <a:rPr lang="en-US" sz="2000" b="1" dirty="0">
                <a:solidFill>
                  <a:schemeClr val="bg1"/>
                </a:solidFill>
                <a:latin typeface="Arial" panose="020B0604020202020204" pitchFamily="34" charset="0"/>
                <a:cs typeface="Arial" panose="020B0604020202020204" pitchFamily="34" charset="0"/>
              </a:rPr>
              <a:t> And behold, </a:t>
            </a:r>
            <a:r>
              <a:rPr lang="en-US" sz="2000" b="1" u="sng" dirty="0">
                <a:solidFill>
                  <a:schemeClr val="bg1"/>
                </a:solidFill>
                <a:latin typeface="Arial" panose="020B0604020202020204" pitchFamily="34" charset="0"/>
                <a:cs typeface="Arial" panose="020B0604020202020204" pitchFamily="34" charset="0"/>
              </a:rPr>
              <a:t>the veil of the temple was torn in two from top to bottom; and the earth shook and the rocks were split. </a:t>
            </a:r>
            <a:r>
              <a:rPr lang="en-US" sz="2000" b="1" u="sng" baseline="30000" dirty="0">
                <a:solidFill>
                  <a:schemeClr val="bg1"/>
                </a:solidFill>
                <a:latin typeface="Arial" panose="020B0604020202020204" pitchFamily="34" charset="0"/>
                <a:cs typeface="Arial" panose="020B0604020202020204" pitchFamily="34" charset="0"/>
              </a:rPr>
              <a:t>52</a:t>
            </a:r>
            <a:r>
              <a:rPr lang="en-US" sz="2000" b="1" u="sng" dirty="0">
                <a:solidFill>
                  <a:schemeClr val="bg1"/>
                </a:solidFill>
                <a:latin typeface="Arial" panose="020B0604020202020204" pitchFamily="34" charset="0"/>
                <a:cs typeface="Arial" panose="020B0604020202020204" pitchFamily="34" charset="0"/>
              </a:rPr>
              <a:t> The tombs were opened, and many bodies of the saints who had fallen asleep were raised</a:t>
            </a:r>
            <a:r>
              <a:rPr lang="en-US" sz="2000" b="1" dirty="0">
                <a:solidFill>
                  <a:schemeClr val="bg1"/>
                </a:solidFill>
                <a:latin typeface="Arial" panose="020B0604020202020204" pitchFamily="34" charset="0"/>
                <a:cs typeface="Arial" panose="020B0604020202020204" pitchFamily="34" charset="0"/>
              </a:rPr>
              <a:t>; </a:t>
            </a:r>
          </a:p>
        </p:txBody>
      </p:sp>
      <p:sp>
        <p:nvSpPr>
          <p:cNvPr id="24" name="Rectangle 23"/>
          <p:cNvSpPr>
            <a:spLocks noChangeArrowheads="1"/>
          </p:cNvSpPr>
          <p:nvPr/>
        </p:nvSpPr>
        <p:spPr bwMode="auto">
          <a:xfrm>
            <a:off x="4572000" y="4503634"/>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Soldiers testify: </a:t>
            </a:r>
            <a:br>
              <a:rPr lang="en-US" sz="2000" b="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“Truly this was the Son of God!” </a:t>
            </a:r>
            <a:br>
              <a:rPr lang="en-US" sz="2000" b="1" i="1"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(Mt 27:54; Mk 15:39; Lk 23:47)</a:t>
            </a:r>
            <a:endParaRPr lang="en-US" sz="1600" b="1" dirty="0">
              <a:latin typeface="Arial" panose="020B0604020202020204" pitchFamily="34" charset="0"/>
              <a:cs typeface="Arial" panose="020B0604020202020204" pitchFamily="34" charset="0"/>
            </a:endParaRPr>
          </a:p>
        </p:txBody>
      </p:sp>
      <p:sp>
        <p:nvSpPr>
          <p:cNvPr id="25" name="Rectangle 24"/>
          <p:cNvSpPr/>
          <p:nvPr/>
        </p:nvSpPr>
        <p:spPr>
          <a:xfrm>
            <a:off x="93603" y="3415112"/>
            <a:ext cx="4384793" cy="2586223"/>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27:54 (NASB95) </a:t>
            </a:r>
          </a:p>
          <a:p>
            <a:r>
              <a:rPr lang="en-US" sz="2000" b="1" baseline="30000" dirty="0">
                <a:solidFill>
                  <a:schemeClr val="bg1"/>
                </a:solidFill>
                <a:latin typeface="Arial" panose="020B0604020202020204" pitchFamily="34" charset="0"/>
                <a:cs typeface="Arial" panose="020B0604020202020204" pitchFamily="34" charset="0"/>
              </a:rPr>
              <a:t>54</a:t>
            </a:r>
            <a:r>
              <a:rPr lang="en-US" sz="2000" b="1" dirty="0">
                <a:solidFill>
                  <a:schemeClr val="bg1"/>
                </a:solidFill>
                <a:latin typeface="Arial" panose="020B0604020202020204" pitchFamily="34" charset="0"/>
                <a:cs typeface="Arial" panose="020B0604020202020204" pitchFamily="34" charset="0"/>
              </a:rPr>
              <a:t> Now the centurion, and those who were with him keeping guard over Jesus, when they saw the earthquake and the things that were happening, became very frightened and said, “</a:t>
            </a:r>
            <a:r>
              <a:rPr lang="en-US" sz="2000" b="1" u="sng" dirty="0">
                <a:solidFill>
                  <a:schemeClr val="bg1"/>
                </a:solidFill>
                <a:latin typeface="Arial" panose="020B0604020202020204" pitchFamily="34" charset="0"/>
                <a:cs typeface="Arial" panose="020B0604020202020204" pitchFamily="34" charset="0"/>
              </a:rPr>
              <a:t>Truly this was the Son of God!</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grpId="1"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xit" presetSubtype="0" fill="hold" grpId="2"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p:bldP spid="12" grpId="0" animBg="1"/>
      <p:bldP spid="12" grpId="1" animBg="1"/>
      <p:bldP spid="13" grpId="0"/>
      <p:bldP spid="14" grpId="0" animBg="1"/>
      <p:bldP spid="14" grpId="1" animBg="1"/>
      <p:bldP spid="16" grpId="1" animBg="1"/>
      <p:bldP spid="16" grpId="2" animBg="1"/>
      <p:bldP spid="17" grpId="0"/>
      <p:bldP spid="15" grpId="0"/>
      <p:bldP spid="18" grpId="0" animBg="1"/>
      <p:bldP spid="18" grpId="1" animBg="1"/>
      <p:bldP spid="19" grpId="0"/>
      <p:bldP spid="20" grpId="0" animBg="1"/>
      <p:bldP spid="24" grpId="0"/>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19:31 (NASB95) </a:t>
            </a:r>
          </a:p>
          <a:p>
            <a:pPr>
              <a:lnSpc>
                <a:spcPct val="150000"/>
              </a:lnSpc>
            </a:pPr>
            <a:r>
              <a:rPr lang="en-US" sz="2200" b="1" baseline="30000" dirty="0">
                <a:latin typeface="Arial" pitchFamily="34" charset="0"/>
                <a:cs typeface="Arial" pitchFamily="34" charset="0"/>
              </a:rPr>
              <a:t>31</a:t>
            </a:r>
            <a:r>
              <a:rPr lang="en-US" sz="2200" b="1" dirty="0">
                <a:latin typeface="Arial" pitchFamily="34" charset="0"/>
                <a:cs typeface="Arial" pitchFamily="34" charset="0"/>
              </a:rPr>
              <a:t> Then the Jews, because it was the day of preparation, so that the bodies would not remain on the cross on the Sabbath (for that Sabbath was a high day), asked Pilate that their legs might be broken, and </a:t>
            </a:r>
            <a:r>
              <a:rPr lang="en-US" sz="2200" b="1" i="1" dirty="0">
                <a:latin typeface="Arial" pitchFamily="34" charset="0"/>
                <a:cs typeface="Arial" pitchFamily="34" charset="0"/>
              </a:rPr>
              <a:t>that</a:t>
            </a:r>
            <a:r>
              <a:rPr lang="en-US" sz="2200" b="1" dirty="0">
                <a:latin typeface="Arial" pitchFamily="34" charset="0"/>
                <a:cs typeface="Arial" pitchFamily="34" charset="0"/>
              </a:rPr>
              <a:t> they might be taken away.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2206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Law of Moses required the removal of the body the same day</a:t>
            </a:r>
          </a:p>
        </p:txBody>
      </p:sp>
      <p:sp>
        <p:nvSpPr>
          <p:cNvPr id="10" name="Rectangle 9"/>
          <p:cNvSpPr/>
          <p:nvPr/>
        </p:nvSpPr>
        <p:spPr>
          <a:xfrm>
            <a:off x="4665602" y="2240782"/>
            <a:ext cx="4384793" cy="370784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Deuteronomy 21:22–23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“If a man has committed a sin worthy of death and he is put to death, and you hang him on a tree, </a:t>
            </a:r>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his corpse shall not hang all night on the tree, but you shall surely bury him on the same day (for he who is hanged is accursed of God), so that you do not defile your land which the </a:t>
            </a:r>
            <a:r>
              <a:rPr lang="en-US" sz="2000" b="1" cap="small" dirty="0">
                <a:solidFill>
                  <a:schemeClr val="bg1"/>
                </a:solidFill>
                <a:latin typeface="Arial" panose="020B0604020202020204" pitchFamily="34" charset="0"/>
                <a:cs typeface="Arial" panose="020B0604020202020204" pitchFamily="34" charset="0"/>
              </a:rPr>
              <a:t>Lord</a:t>
            </a:r>
            <a:r>
              <a:rPr lang="en-US" sz="2000" b="1" dirty="0">
                <a:solidFill>
                  <a:schemeClr val="bg1"/>
                </a:solidFill>
                <a:latin typeface="Arial" panose="020B0604020202020204" pitchFamily="34" charset="0"/>
                <a:cs typeface="Arial" panose="020B0604020202020204" pitchFamily="34" charset="0"/>
              </a:rPr>
              <a:t> your God gives you as an inheritance. </a:t>
            </a:r>
          </a:p>
        </p:txBody>
      </p:sp>
      <p:sp>
        <p:nvSpPr>
          <p:cNvPr id="11" name="Rectangle 10"/>
          <p:cNvSpPr>
            <a:spLocks noChangeArrowheads="1"/>
          </p:cNvSpPr>
          <p:nvPr/>
        </p:nvSpPr>
        <p:spPr bwMode="auto">
          <a:xfrm>
            <a:off x="4571998" y="1032096"/>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Romans typically left the bodies for the elements / animals</a:t>
            </a:r>
          </a:p>
        </p:txBody>
      </p:sp>
      <p:sp>
        <p:nvSpPr>
          <p:cNvPr id="12" name="Rectangle 11"/>
          <p:cNvSpPr>
            <a:spLocks noChangeArrowheads="1"/>
          </p:cNvSpPr>
          <p:nvPr/>
        </p:nvSpPr>
        <p:spPr bwMode="auto">
          <a:xfrm>
            <a:off x="4572000" y="1739982"/>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Sabbath was a high day</a:t>
            </a:r>
            <a:r>
              <a:rPr lang="en-US" sz="2000" b="1" dirty="0">
                <a:latin typeface="Arial" panose="020B0604020202020204" pitchFamily="34" charset="0"/>
                <a:cs typeface="Arial" panose="020B0604020202020204" pitchFamily="34" charset="0"/>
              </a:rPr>
              <a:t> – during Passover week</a:t>
            </a:r>
            <a:endParaRPr lang="en-US" sz="2000" b="1" i="1" dirty="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4571998" y="2396932"/>
            <a:ext cx="4572000" cy="309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legs might be broken - </a:t>
            </a:r>
            <a:r>
              <a:rPr lang="en-US" sz="2000" b="1" dirty="0">
                <a:latin typeface="Arial" panose="020B0604020202020204" pitchFamily="34" charset="0"/>
                <a:cs typeface="Arial" panose="020B0604020202020204" pitchFamily="34" charset="0"/>
              </a:rPr>
              <a:t>apart from the shock and additional loss of blood, this step prevented the victim from pushing with his legs to keep his chest cavity open. Strength in the arms was soon insufficient, and asphyxia followed</a:t>
            </a:r>
          </a:p>
          <a:p>
            <a:pPr lvl="1"/>
            <a:r>
              <a:rPr lang="en-US" sz="1600" b="1" dirty="0">
                <a:latin typeface="Arial" panose="020B0604020202020204" pitchFamily="34" charset="0"/>
                <a:cs typeface="Arial" panose="020B0604020202020204" pitchFamily="34" charset="0"/>
              </a:rPr>
              <a:t>Carson, D. A. (1991). The Gospel according to John (p. 622).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19:32–34 (NASB95) </a:t>
            </a:r>
          </a:p>
          <a:p>
            <a:pPr>
              <a:lnSpc>
                <a:spcPct val="150000"/>
              </a:lnSpc>
            </a:pPr>
            <a:r>
              <a:rPr lang="en-US" sz="2200" b="1" baseline="30000" dirty="0">
                <a:latin typeface="Arial" pitchFamily="34" charset="0"/>
                <a:cs typeface="Arial" pitchFamily="34" charset="0"/>
              </a:rPr>
              <a:t>32</a:t>
            </a:r>
            <a:r>
              <a:rPr lang="en-US" sz="2200" b="1" dirty="0">
                <a:latin typeface="Arial" pitchFamily="34" charset="0"/>
                <a:cs typeface="Arial" pitchFamily="34" charset="0"/>
              </a:rPr>
              <a:t> So the soldiers came, and broke the legs of the first man and of the other who was crucified with Him; </a:t>
            </a:r>
            <a:r>
              <a:rPr lang="en-US" sz="2200" b="1" baseline="30000" dirty="0">
                <a:latin typeface="Arial" pitchFamily="34" charset="0"/>
                <a:cs typeface="Arial" pitchFamily="34" charset="0"/>
              </a:rPr>
              <a:t>33</a:t>
            </a:r>
            <a:r>
              <a:rPr lang="en-US" sz="2200" b="1" dirty="0">
                <a:latin typeface="Arial" pitchFamily="34" charset="0"/>
                <a:cs typeface="Arial" pitchFamily="34" charset="0"/>
              </a:rPr>
              <a:t> but coming to Jesus, when they saw that He was already dead, they did not break His legs. </a:t>
            </a:r>
            <a:r>
              <a:rPr lang="en-US" sz="2200" b="1" baseline="30000" dirty="0">
                <a:latin typeface="Arial" pitchFamily="34" charset="0"/>
                <a:cs typeface="Arial" pitchFamily="34" charset="0"/>
              </a:rPr>
              <a:t>34</a:t>
            </a:r>
            <a:r>
              <a:rPr lang="en-US" sz="2200" b="1" dirty="0">
                <a:latin typeface="Arial" pitchFamily="34" charset="0"/>
                <a:cs typeface="Arial" pitchFamily="34" charset="0"/>
              </a:rPr>
              <a:t> But one of the soldiers pierced His side with a spear, and immediately blood and water came out.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2206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May have been nothing more than a stab to see if he was still alive</a:t>
            </a:r>
          </a:p>
        </p:txBody>
      </p:sp>
      <p:sp>
        <p:nvSpPr>
          <p:cNvPr id="8" name="Rectangle 7"/>
          <p:cNvSpPr>
            <a:spLocks noChangeArrowheads="1"/>
          </p:cNvSpPr>
          <p:nvPr/>
        </p:nvSpPr>
        <p:spPr bwMode="auto">
          <a:xfrm>
            <a:off x="4572000" y="1037725"/>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Speculation on cause of death / what the blood and water mean</a:t>
            </a:r>
          </a:p>
        </p:txBody>
      </p:sp>
      <p:sp>
        <p:nvSpPr>
          <p:cNvPr id="10" name="Rectangle 9"/>
          <p:cNvSpPr>
            <a:spLocks noChangeArrowheads="1"/>
          </p:cNvSpPr>
          <p:nvPr/>
        </p:nvSpPr>
        <p:spPr bwMode="auto">
          <a:xfrm>
            <a:off x="4572000" y="1745611"/>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Point is that He is dead, beyond a shadow of a doubt!</a:t>
            </a:r>
          </a:p>
        </p:txBody>
      </p:sp>
      <p:sp>
        <p:nvSpPr>
          <p:cNvPr id="11" name="Rectangle 10"/>
          <p:cNvSpPr>
            <a:spLocks noChangeArrowheads="1"/>
          </p:cNvSpPr>
          <p:nvPr/>
        </p:nvSpPr>
        <p:spPr bwMode="auto">
          <a:xfrm>
            <a:off x="4572000" y="2453497"/>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Counterpoint to the prologue: John 1:14</a:t>
            </a:r>
          </a:p>
        </p:txBody>
      </p:sp>
      <p:sp>
        <p:nvSpPr>
          <p:cNvPr id="12" name="Rectangle 11"/>
          <p:cNvSpPr/>
          <p:nvPr/>
        </p:nvSpPr>
        <p:spPr>
          <a:xfrm>
            <a:off x="4665603" y="3253717"/>
            <a:ext cx="4384793" cy="2001571"/>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1:14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And the Word became flesh, and dwelt among us</a:t>
            </a:r>
            <a:r>
              <a:rPr lang="en-US" sz="2000" b="1" dirty="0">
                <a:solidFill>
                  <a:schemeClr val="bg1"/>
                </a:solidFill>
                <a:latin typeface="Arial" panose="020B0604020202020204" pitchFamily="34" charset="0"/>
                <a:cs typeface="Arial" panose="020B0604020202020204" pitchFamily="34" charset="0"/>
              </a:rPr>
              <a:t>, and we saw His glory, glory as of the only begotten from the Father, full of grace and truth. </a:t>
            </a:r>
          </a:p>
        </p:txBody>
      </p:sp>
    </p:spTree>
    <p:extLst>
      <p:ext uri="{BB962C8B-B14F-4D97-AF65-F5344CB8AC3E}">
        <p14:creationId xmlns:p14="http://schemas.microsoft.com/office/powerpoint/2010/main" val="82555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669414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19:35–37 (NASB95) </a:t>
            </a:r>
          </a:p>
          <a:p>
            <a:pPr>
              <a:lnSpc>
                <a:spcPct val="150000"/>
              </a:lnSpc>
            </a:pPr>
            <a:r>
              <a:rPr lang="en-US" sz="2200" b="1" baseline="30000" dirty="0">
                <a:latin typeface="Arial" pitchFamily="34" charset="0"/>
                <a:cs typeface="Arial" pitchFamily="34" charset="0"/>
              </a:rPr>
              <a:t>35</a:t>
            </a:r>
            <a:r>
              <a:rPr lang="en-US" sz="2200" b="1" dirty="0">
                <a:latin typeface="Arial" pitchFamily="34" charset="0"/>
                <a:cs typeface="Arial" pitchFamily="34" charset="0"/>
              </a:rPr>
              <a:t> And he who has seen has testified, and his testimony is true; and he knows that he is telling the truth, so that you also may believe. </a:t>
            </a:r>
            <a:r>
              <a:rPr lang="en-US" sz="2200" b="1" baseline="30000" dirty="0">
                <a:latin typeface="Arial" pitchFamily="34" charset="0"/>
                <a:cs typeface="Arial" pitchFamily="34" charset="0"/>
              </a:rPr>
              <a:t>36</a:t>
            </a:r>
            <a:r>
              <a:rPr lang="en-US" sz="2200" b="1" dirty="0">
                <a:latin typeface="Arial" pitchFamily="34" charset="0"/>
                <a:cs typeface="Arial" pitchFamily="34" charset="0"/>
              </a:rPr>
              <a:t> For these things came to pass to fulfill the Scripture, “</a:t>
            </a:r>
            <a:r>
              <a:rPr lang="en-US" sz="2200" b="1" cap="small" dirty="0">
                <a:latin typeface="Arial" pitchFamily="34" charset="0"/>
                <a:cs typeface="Arial" pitchFamily="34" charset="0"/>
              </a:rPr>
              <a:t>Not a bone of Him shall be</a:t>
            </a:r>
            <a:r>
              <a:rPr lang="en-US" sz="2200" b="1" dirty="0">
                <a:latin typeface="Arial" pitchFamily="34" charset="0"/>
                <a:cs typeface="Arial" pitchFamily="34" charset="0"/>
              </a:rPr>
              <a:t> </a:t>
            </a:r>
            <a:r>
              <a:rPr lang="en-US" sz="2200" b="1" cap="small" dirty="0">
                <a:latin typeface="Arial" pitchFamily="34" charset="0"/>
                <a:cs typeface="Arial" pitchFamily="34" charset="0"/>
              </a:rPr>
              <a:t>broken</a:t>
            </a:r>
            <a:r>
              <a:rPr lang="en-US" sz="2200" b="1" dirty="0">
                <a:latin typeface="Arial" pitchFamily="34" charset="0"/>
                <a:cs typeface="Arial" pitchFamily="34" charset="0"/>
              </a:rPr>
              <a:t>.” </a:t>
            </a:r>
            <a:r>
              <a:rPr lang="en-US" sz="2200" b="1" baseline="30000" dirty="0">
                <a:latin typeface="Arial" pitchFamily="34" charset="0"/>
                <a:cs typeface="Arial" pitchFamily="34" charset="0"/>
              </a:rPr>
              <a:t>37</a:t>
            </a:r>
            <a:r>
              <a:rPr lang="en-US" sz="2200" b="1" dirty="0">
                <a:latin typeface="Arial" pitchFamily="34" charset="0"/>
                <a:cs typeface="Arial" pitchFamily="34" charset="0"/>
              </a:rPr>
              <a:t> And again another Scripture says, </a:t>
            </a:r>
            <a:br>
              <a:rPr lang="en-US" sz="2200" b="1" dirty="0">
                <a:latin typeface="Arial" pitchFamily="34" charset="0"/>
                <a:cs typeface="Arial" pitchFamily="34" charset="0"/>
              </a:rPr>
            </a:br>
            <a:r>
              <a:rPr lang="en-US" sz="2200" b="1" dirty="0">
                <a:latin typeface="Arial" pitchFamily="34" charset="0"/>
                <a:cs typeface="Arial" pitchFamily="34" charset="0"/>
              </a:rPr>
              <a:t>“</a:t>
            </a:r>
            <a:r>
              <a:rPr lang="en-US" sz="2200" b="1" cap="small" dirty="0">
                <a:latin typeface="Arial" pitchFamily="34" charset="0"/>
                <a:cs typeface="Arial" pitchFamily="34" charset="0"/>
              </a:rPr>
              <a:t>They shall look on Him </a:t>
            </a:r>
            <a:br>
              <a:rPr lang="en-US" sz="2200" b="1" cap="small" dirty="0">
                <a:latin typeface="Arial" pitchFamily="34" charset="0"/>
                <a:cs typeface="Arial" pitchFamily="34" charset="0"/>
              </a:rPr>
            </a:br>
            <a:r>
              <a:rPr lang="en-US" sz="2200" b="1" cap="small" dirty="0">
                <a:latin typeface="Arial" pitchFamily="34" charset="0"/>
                <a:cs typeface="Arial" pitchFamily="34" charset="0"/>
              </a:rPr>
              <a:t>whom they pierced</a:t>
            </a:r>
            <a:r>
              <a:rPr lang="en-US" sz="2200" b="1" dirty="0">
                <a:latin typeface="Arial" pitchFamily="34" charset="0"/>
                <a:cs typeface="Arial" pitchFamily="34" charset="0"/>
              </a:rPr>
              <a:t>.”</a:t>
            </a:r>
          </a:p>
          <a:p>
            <a:pPr>
              <a:lnSpc>
                <a:spcPct val="150000"/>
              </a:lnSpc>
            </a:pPr>
            <a:endParaRPr lang="en-US" sz="2200" b="1" dirty="0">
              <a:latin typeface="Arial" pitchFamily="34" charset="0"/>
              <a:cs typeface="Arial" pitchFamily="34" charset="0"/>
            </a:endParaRP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22062"/>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John is testifying he saw these things and is telling the truth!</a:t>
            </a:r>
          </a:p>
        </p:txBody>
      </p:sp>
      <p:sp>
        <p:nvSpPr>
          <p:cNvPr id="10" name="Rectangle 9"/>
          <p:cNvSpPr>
            <a:spLocks noChangeArrowheads="1"/>
          </p:cNvSpPr>
          <p:nvPr/>
        </p:nvSpPr>
        <p:spPr bwMode="auto">
          <a:xfrm>
            <a:off x="4572000" y="729948"/>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so that you may believe</a:t>
            </a:r>
          </a:p>
        </p:txBody>
      </p:sp>
      <p:sp>
        <p:nvSpPr>
          <p:cNvPr id="11" name="Rectangle 10"/>
          <p:cNvSpPr/>
          <p:nvPr/>
        </p:nvSpPr>
        <p:spPr>
          <a:xfrm>
            <a:off x="4665603" y="2013735"/>
            <a:ext cx="4384793" cy="3241553"/>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these have been written so that you may believe that Jesus is the Christ, the Son of God; and that believing you may have life in His name</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572000" y="1130058"/>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Prophecy fulfilled confirms this was planned by God! </a:t>
            </a:r>
            <a:br>
              <a:rPr lang="en-US" sz="20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(Ps ≈ 1010 B.C., Zechariah ≈ 520 B.C.)</a:t>
            </a:r>
            <a:endParaRPr lang="en-US" sz="2000" b="1" dirty="0">
              <a:latin typeface="Arial" panose="020B0604020202020204" pitchFamily="34" charset="0"/>
              <a:cs typeface="Arial" panose="020B0604020202020204" pitchFamily="34" charset="0"/>
            </a:endParaRPr>
          </a:p>
        </p:txBody>
      </p:sp>
      <p:sp>
        <p:nvSpPr>
          <p:cNvPr id="14" name="Rectangle 13"/>
          <p:cNvSpPr/>
          <p:nvPr/>
        </p:nvSpPr>
        <p:spPr>
          <a:xfrm>
            <a:off x="4665601" y="2273261"/>
            <a:ext cx="4384793" cy="1073706"/>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34:20 (NASB95) </a:t>
            </a:r>
          </a:p>
          <a:p>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He keeps all his bones, Not one of them is broken. </a:t>
            </a:r>
          </a:p>
        </p:txBody>
      </p:sp>
      <p:sp>
        <p:nvSpPr>
          <p:cNvPr id="15" name="Rectangle 14"/>
          <p:cNvSpPr/>
          <p:nvPr/>
        </p:nvSpPr>
        <p:spPr>
          <a:xfrm>
            <a:off x="4665602" y="2273261"/>
            <a:ext cx="4384793" cy="3565132"/>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Zechariah 12:10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“I will pour out on the house of David and on the inhabitants of Jerusalem, the Spirit of grace and of supplication, so that </a:t>
            </a:r>
            <a:r>
              <a:rPr lang="en-US" sz="2000" b="1" u="sng" dirty="0">
                <a:solidFill>
                  <a:schemeClr val="bg1"/>
                </a:solidFill>
                <a:latin typeface="Arial" panose="020B0604020202020204" pitchFamily="34" charset="0"/>
                <a:cs typeface="Arial" panose="020B0604020202020204" pitchFamily="34" charset="0"/>
              </a:rPr>
              <a:t>they will look on Me whom they have pierced</a:t>
            </a:r>
            <a:r>
              <a:rPr lang="en-US" sz="2000" b="1" dirty="0">
                <a:solidFill>
                  <a:schemeClr val="bg1"/>
                </a:solidFill>
                <a:latin typeface="Arial" panose="020B0604020202020204" pitchFamily="34" charset="0"/>
                <a:cs typeface="Arial" panose="020B0604020202020204" pitchFamily="34" charset="0"/>
              </a:rPr>
              <a:t>; and they will mourn for Him, as one mourns for an only son, and they will weep bitterly over Him like the bitter weeping over a firstborn.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1" grpId="1" animBg="1"/>
      <p:bldP spid="12" grpId="0"/>
      <p:bldP spid="14" grpId="0" animBg="1"/>
      <p:bldP spid="14" grpId="1"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95" y="-180868"/>
            <a:ext cx="4563205"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19:38–39 (NASB95) </a:t>
            </a:r>
          </a:p>
          <a:p>
            <a:pPr>
              <a:lnSpc>
                <a:spcPct val="150000"/>
              </a:lnSpc>
            </a:pPr>
            <a:r>
              <a:rPr lang="en-US" sz="2200" b="1" baseline="30000" dirty="0">
                <a:latin typeface="Arial" pitchFamily="34" charset="0"/>
                <a:cs typeface="Arial" pitchFamily="34" charset="0"/>
              </a:rPr>
              <a:t>38</a:t>
            </a:r>
            <a:r>
              <a:rPr lang="en-US" sz="2200" b="1" dirty="0">
                <a:latin typeface="Arial" pitchFamily="34" charset="0"/>
                <a:cs typeface="Arial" pitchFamily="34" charset="0"/>
              </a:rPr>
              <a:t> After these things Joseph of </a:t>
            </a:r>
            <a:r>
              <a:rPr lang="en-US" sz="2200" b="1" dirty="0" err="1">
                <a:latin typeface="Arial" pitchFamily="34" charset="0"/>
                <a:cs typeface="Arial" pitchFamily="34" charset="0"/>
              </a:rPr>
              <a:t>Arimathea</a:t>
            </a:r>
            <a:r>
              <a:rPr lang="en-US" sz="2200" b="1" dirty="0">
                <a:latin typeface="Arial" pitchFamily="34" charset="0"/>
                <a:cs typeface="Arial" pitchFamily="34" charset="0"/>
              </a:rPr>
              <a:t>, being a disciple of Jesus, but a secret </a:t>
            </a:r>
            <a:r>
              <a:rPr lang="en-US" sz="2200" b="1" i="1" dirty="0">
                <a:latin typeface="Arial" pitchFamily="34" charset="0"/>
                <a:cs typeface="Arial" pitchFamily="34" charset="0"/>
              </a:rPr>
              <a:t>one</a:t>
            </a:r>
            <a:r>
              <a:rPr lang="en-US" sz="2200" b="1" dirty="0">
                <a:latin typeface="Arial" pitchFamily="34" charset="0"/>
                <a:cs typeface="Arial" pitchFamily="34" charset="0"/>
              </a:rPr>
              <a:t> for fear of the Jews, asked Pilate that he might take away the body of Jesus; and Pilate granted permission. So he came and took away His body. </a:t>
            </a:r>
            <a:r>
              <a:rPr lang="en-US" sz="2200" b="1" baseline="30000" dirty="0">
                <a:latin typeface="Arial" pitchFamily="34" charset="0"/>
                <a:cs typeface="Arial" pitchFamily="34" charset="0"/>
              </a:rPr>
              <a:t>39</a:t>
            </a:r>
            <a:r>
              <a:rPr lang="en-US" sz="2200" b="1" dirty="0">
                <a:latin typeface="Arial" pitchFamily="34" charset="0"/>
                <a:cs typeface="Arial" pitchFamily="34" charset="0"/>
              </a:rPr>
              <a:t> Nicodemus, who had first come to Him by night, also came, bringing a mixture of myrrh and aloes, about a hundred pounds </a:t>
            </a:r>
            <a:r>
              <a:rPr lang="en-US" sz="2200" b="1" i="1" dirty="0">
                <a:latin typeface="Arial" pitchFamily="34" charset="0"/>
                <a:cs typeface="Arial" pitchFamily="34" charset="0"/>
              </a:rPr>
              <a:t>weight</a:t>
            </a:r>
            <a:r>
              <a:rPr lang="en-US" sz="2200" b="1" dirty="0">
                <a:latin typeface="Arial" pitchFamily="34" charset="0"/>
                <a:cs typeface="Arial" pitchFamily="34" charset="0"/>
              </a:rPr>
              <a:t>. </a:t>
            </a: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12014"/>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Joseph of Arimathea was a member of the Sanhedrin</a:t>
            </a:r>
          </a:p>
        </p:txBody>
      </p:sp>
      <p:sp>
        <p:nvSpPr>
          <p:cNvPr id="12" name="Rectangle 11"/>
          <p:cNvSpPr/>
          <p:nvPr/>
        </p:nvSpPr>
        <p:spPr>
          <a:xfrm>
            <a:off x="4665602" y="2022451"/>
            <a:ext cx="4384793" cy="3172547"/>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23:50–52 (NASB95) </a:t>
            </a:r>
          </a:p>
          <a:p>
            <a:r>
              <a:rPr lang="en-US" sz="2000" b="1" baseline="30000" dirty="0">
                <a:solidFill>
                  <a:schemeClr val="bg1"/>
                </a:solidFill>
                <a:latin typeface="Arial" panose="020B0604020202020204" pitchFamily="34" charset="0"/>
                <a:cs typeface="Arial" panose="020B0604020202020204" pitchFamily="34" charset="0"/>
              </a:rPr>
              <a:t>50</a:t>
            </a:r>
            <a:r>
              <a:rPr lang="en-US" sz="2000" b="1" dirty="0">
                <a:solidFill>
                  <a:schemeClr val="bg1"/>
                </a:solidFill>
                <a:latin typeface="Arial" panose="020B0604020202020204" pitchFamily="34" charset="0"/>
                <a:cs typeface="Arial" panose="020B0604020202020204" pitchFamily="34" charset="0"/>
              </a:rPr>
              <a:t> And a man named </a:t>
            </a:r>
            <a:r>
              <a:rPr lang="en-US" sz="2000" b="1" u="sng" dirty="0">
                <a:solidFill>
                  <a:schemeClr val="bg1"/>
                </a:solidFill>
                <a:latin typeface="Arial" panose="020B0604020202020204" pitchFamily="34" charset="0"/>
                <a:cs typeface="Arial" panose="020B0604020202020204" pitchFamily="34" charset="0"/>
              </a:rPr>
              <a:t>Joseph, who was a member of the Council, a good and righteous man </a:t>
            </a:r>
            <a:r>
              <a:rPr lang="en-US" sz="2000" b="1" u="sng" baseline="30000" dirty="0">
                <a:solidFill>
                  <a:schemeClr val="bg1"/>
                </a:solidFill>
                <a:latin typeface="Arial" panose="020B0604020202020204" pitchFamily="34" charset="0"/>
                <a:cs typeface="Arial" panose="020B0604020202020204" pitchFamily="34" charset="0"/>
              </a:rPr>
              <a:t>51</a:t>
            </a:r>
            <a:r>
              <a:rPr lang="en-US" sz="2000" b="1" u="sng" dirty="0">
                <a:solidFill>
                  <a:schemeClr val="bg1"/>
                </a:solidFill>
                <a:latin typeface="Arial" panose="020B0604020202020204" pitchFamily="34" charset="0"/>
                <a:cs typeface="Arial" panose="020B0604020202020204" pitchFamily="34" charset="0"/>
              </a:rPr>
              <a:t> (he had not consented to their plan and action)</a:t>
            </a:r>
            <a:r>
              <a:rPr lang="en-US" sz="2000" b="1" dirty="0">
                <a:solidFill>
                  <a:schemeClr val="bg1"/>
                </a:solidFill>
                <a:latin typeface="Arial" panose="020B0604020202020204" pitchFamily="34" charset="0"/>
                <a:cs typeface="Arial" panose="020B0604020202020204" pitchFamily="34" charset="0"/>
              </a:rPr>
              <a:t>, </a:t>
            </a:r>
            <a:r>
              <a:rPr lang="en-US" sz="2000" b="1" i="1" dirty="0">
                <a:solidFill>
                  <a:schemeClr val="bg1"/>
                </a:solidFill>
                <a:latin typeface="Arial" panose="020B0604020202020204" pitchFamily="34" charset="0"/>
                <a:cs typeface="Arial" panose="020B0604020202020204" pitchFamily="34" charset="0"/>
              </a:rPr>
              <a:t>a man</a:t>
            </a:r>
            <a:r>
              <a:rPr lang="en-US" sz="2000" b="1" dirty="0">
                <a:solidFill>
                  <a:schemeClr val="bg1"/>
                </a:solidFill>
                <a:latin typeface="Arial" panose="020B0604020202020204" pitchFamily="34" charset="0"/>
                <a:cs typeface="Arial" panose="020B0604020202020204" pitchFamily="34" charset="0"/>
              </a:rPr>
              <a:t> from Arimathea, a city of the Jews, who was waiting for the kingdom of God; </a:t>
            </a:r>
            <a:r>
              <a:rPr lang="en-US" sz="2000" b="1" baseline="30000" dirty="0">
                <a:solidFill>
                  <a:schemeClr val="bg1"/>
                </a:solidFill>
                <a:latin typeface="Arial" panose="020B0604020202020204" pitchFamily="34" charset="0"/>
                <a:cs typeface="Arial" panose="020B0604020202020204" pitchFamily="34" charset="0"/>
              </a:rPr>
              <a:t>52</a:t>
            </a:r>
            <a:r>
              <a:rPr lang="en-US" sz="2000" b="1" dirty="0">
                <a:solidFill>
                  <a:schemeClr val="bg1"/>
                </a:solidFill>
                <a:latin typeface="Arial" panose="020B0604020202020204" pitchFamily="34" charset="0"/>
                <a:cs typeface="Arial" panose="020B0604020202020204" pitchFamily="34" charset="0"/>
              </a:rPr>
              <a:t> this man went to Pilate and asked for the body of Jesus. </a:t>
            </a:r>
          </a:p>
        </p:txBody>
      </p:sp>
      <p:sp>
        <p:nvSpPr>
          <p:cNvPr id="13" name="Rectangle 12"/>
          <p:cNvSpPr>
            <a:spLocks noChangeArrowheads="1"/>
          </p:cNvSpPr>
          <p:nvPr/>
        </p:nvSpPr>
        <p:spPr bwMode="auto">
          <a:xfrm>
            <a:off x="4572000" y="711642"/>
            <a:ext cx="456320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Typically in cases of treason the Roman government would not allow loving care to be provided for the body … this may infer again that Pilate knew he was innocent</a:t>
            </a:r>
          </a:p>
        </p:txBody>
      </p:sp>
      <p:sp>
        <p:nvSpPr>
          <p:cNvPr id="14" name="Rectangle 13"/>
          <p:cNvSpPr>
            <a:spLocks noChangeArrowheads="1"/>
          </p:cNvSpPr>
          <p:nvPr/>
        </p:nvSpPr>
        <p:spPr bwMode="auto">
          <a:xfrm>
            <a:off x="4580795" y="2620490"/>
            <a:ext cx="45632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Only John adds the information about Nicodemus … these two take an open stand for the Lord after His death</a:t>
            </a:r>
          </a:p>
        </p:txBody>
      </p:sp>
      <p:sp>
        <p:nvSpPr>
          <p:cNvPr id="15" name="Rectangle 14"/>
          <p:cNvSpPr>
            <a:spLocks noChangeArrowheads="1"/>
          </p:cNvSpPr>
          <p:nvPr/>
        </p:nvSpPr>
        <p:spPr bwMode="auto">
          <a:xfrm>
            <a:off x="4589589" y="3910558"/>
            <a:ext cx="45632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Another fulfillment of prophecy: Isa. 53:9</a:t>
            </a:r>
          </a:p>
        </p:txBody>
      </p:sp>
      <p:sp>
        <p:nvSpPr>
          <p:cNvPr id="16" name="Rectangle 15"/>
          <p:cNvSpPr/>
          <p:nvPr/>
        </p:nvSpPr>
        <p:spPr>
          <a:xfrm>
            <a:off x="4661204" y="4633727"/>
            <a:ext cx="4384793" cy="1844770"/>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Isaiah 53:9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His grave was assigned with wicked men, Yet He was with a rich man in His death, Because He had done no violence, Nor was there any deceit in His mouth. </a:t>
            </a:r>
          </a:p>
        </p:txBody>
      </p:sp>
      <p:sp>
        <p:nvSpPr>
          <p:cNvPr id="17" name="Rectangle 16"/>
          <p:cNvSpPr>
            <a:spLocks noChangeArrowheads="1"/>
          </p:cNvSpPr>
          <p:nvPr/>
        </p:nvSpPr>
        <p:spPr bwMode="auto">
          <a:xfrm>
            <a:off x="4571999" y="4515436"/>
            <a:ext cx="45632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Spices - large amounts were used in royal burials – this was an act of great affection, courage and unselfishness</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2" grpId="1" animBg="1"/>
      <p:bldP spid="13" grpId="0"/>
      <p:bldP spid="14" grpId="0"/>
      <p:bldP spid="15" grpId="0"/>
      <p:bldP spid="16" grpId="0" animBg="1"/>
      <p:bldP spid="16" grpId="1"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3</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Peter do to defend Jesus?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18:10 (NASB95) </a:t>
            </a:r>
          </a:p>
          <a:p>
            <a:pPr>
              <a:buNone/>
            </a:pPr>
            <a:r>
              <a:rPr lang="en-US" sz="2400" b="1" baseline="30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Simon Peter then, having a sword, drew it and struck the high priest’s slave, and cut off his right ear; and the slave’s name was </a:t>
            </a:r>
            <a:r>
              <a:rPr lang="en-US" sz="2400" b="1" dirty="0" err="1">
                <a:latin typeface="Arial" panose="020B0604020202020204" pitchFamily="34" charset="0"/>
                <a:cs typeface="Arial" panose="020B0604020202020204" pitchFamily="34" charset="0"/>
              </a:rPr>
              <a:t>Malchus</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19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4572000"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19:40–42 (NASB95) </a:t>
            </a:r>
          </a:p>
          <a:p>
            <a:pPr>
              <a:lnSpc>
                <a:spcPct val="150000"/>
              </a:lnSpc>
            </a:pPr>
            <a:r>
              <a:rPr lang="en-US" sz="2200" b="1" baseline="30000" dirty="0">
                <a:latin typeface="Arial" pitchFamily="34" charset="0"/>
                <a:cs typeface="Arial" pitchFamily="34" charset="0"/>
              </a:rPr>
              <a:t>40</a:t>
            </a:r>
            <a:r>
              <a:rPr lang="en-US" sz="2200" b="1" dirty="0">
                <a:latin typeface="Arial" pitchFamily="34" charset="0"/>
                <a:cs typeface="Arial" pitchFamily="34" charset="0"/>
              </a:rPr>
              <a:t> So they took the body of Jesus and bound it in linen wrappings with the spices, as is the burial custom of the Jews. </a:t>
            </a:r>
            <a:r>
              <a:rPr lang="en-US" sz="2200" b="1" baseline="30000" dirty="0">
                <a:latin typeface="Arial" pitchFamily="34" charset="0"/>
                <a:cs typeface="Arial" pitchFamily="34" charset="0"/>
              </a:rPr>
              <a:t>41</a:t>
            </a:r>
            <a:r>
              <a:rPr lang="en-US" sz="2200" b="1" dirty="0">
                <a:latin typeface="Arial" pitchFamily="34" charset="0"/>
                <a:cs typeface="Arial" pitchFamily="34" charset="0"/>
              </a:rPr>
              <a:t> Now in the place where He was crucified there was a garden, and in the garden a new tomb in which no one had yet been laid. </a:t>
            </a:r>
            <a:r>
              <a:rPr lang="en-US" sz="2200" b="1" baseline="30000" dirty="0">
                <a:latin typeface="Arial" pitchFamily="34" charset="0"/>
                <a:cs typeface="Arial" pitchFamily="34" charset="0"/>
              </a:rPr>
              <a:t>42</a:t>
            </a:r>
            <a:r>
              <a:rPr lang="en-US" sz="2200" b="1" dirty="0">
                <a:latin typeface="Arial" pitchFamily="34" charset="0"/>
                <a:cs typeface="Arial" pitchFamily="34" charset="0"/>
              </a:rPr>
              <a:t> Therefore because of the Jewish day of preparation, </a:t>
            </a:r>
            <a:br>
              <a:rPr lang="en-US" sz="2200" b="1" dirty="0">
                <a:latin typeface="Arial" pitchFamily="34" charset="0"/>
                <a:cs typeface="Arial" pitchFamily="34" charset="0"/>
              </a:rPr>
            </a:br>
            <a:r>
              <a:rPr lang="en-US" sz="2200" b="1" dirty="0">
                <a:latin typeface="Arial" pitchFamily="34" charset="0"/>
                <a:cs typeface="Arial" pitchFamily="34" charset="0"/>
              </a:rPr>
              <a:t>since the tomb was nearby, </a:t>
            </a:r>
            <a:br>
              <a:rPr lang="en-US" sz="2200" b="1" dirty="0">
                <a:latin typeface="Arial" pitchFamily="34" charset="0"/>
                <a:cs typeface="Arial" pitchFamily="34" charset="0"/>
              </a:rPr>
            </a:br>
            <a:r>
              <a:rPr lang="en-US" sz="2200" b="1" dirty="0">
                <a:latin typeface="Arial" pitchFamily="34" charset="0"/>
                <a:cs typeface="Arial" pitchFamily="34" charset="0"/>
              </a:rPr>
              <a:t>they laid Jesus there. </a:t>
            </a:r>
          </a:p>
          <a:p>
            <a:pPr>
              <a:lnSpc>
                <a:spcPct val="150000"/>
              </a:lnSpc>
            </a:pPr>
            <a:endParaRPr lang="en-US" sz="2200" b="1" dirty="0">
              <a:latin typeface="Arial" pitchFamily="34" charset="0"/>
              <a:cs typeface="Arial" pitchFamily="34" charset="0"/>
            </a:endParaRPr>
          </a:p>
        </p:txBody>
      </p:sp>
      <p:cxnSp>
        <p:nvCxnSpPr>
          <p:cNvPr id="5" name="Straight Connector 4"/>
          <p:cNvCxnSpPr/>
          <p:nvPr/>
        </p:nvCxnSpPr>
        <p:spPr>
          <a:xfrm>
            <a:off x="4572000" y="0"/>
            <a:ext cx="0" cy="4503634"/>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72000" y="6471"/>
            <a:ext cx="45632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New tomb – provides no doubt later that Jesus had risen, He was the ONLY one who had ever been laid in the tomb</a:t>
            </a:r>
          </a:p>
        </p:txBody>
      </p:sp>
      <p:sp>
        <p:nvSpPr>
          <p:cNvPr id="10" name="Rectangle 9"/>
          <p:cNvSpPr/>
          <p:nvPr/>
        </p:nvSpPr>
        <p:spPr>
          <a:xfrm>
            <a:off x="4665602" y="2007874"/>
            <a:ext cx="4384793" cy="4730031"/>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27:57–60 (NASB95) </a:t>
            </a:r>
          </a:p>
          <a:p>
            <a:r>
              <a:rPr lang="en-US" sz="2000" b="1" baseline="30000" dirty="0">
                <a:solidFill>
                  <a:schemeClr val="bg1"/>
                </a:solidFill>
                <a:latin typeface="Arial" panose="020B0604020202020204" pitchFamily="34" charset="0"/>
                <a:cs typeface="Arial" panose="020B0604020202020204" pitchFamily="34" charset="0"/>
              </a:rPr>
              <a:t>57</a:t>
            </a:r>
            <a:r>
              <a:rPr lang="en-US" sz="2000" b="1" dirty="0">
                <a:solidFill>
                  <a:schemeClr val="bg1"/>
                </a:solidFill>
                <a:latin typeface="Arial" panose="020B0604020202020204" pitchFamily="34" charset="0"/>
                <a:cs typeface="Arial" panose="020B0604020202020204" pitchFamily="34" charset="0"/>
              </a:rPr>
              <a:t> When it was evening, there came </a:t>
            </a:r>
            <a:r>
              <a:rPr lang="en-US" sz="2000" b="1" u="sng" dirty="0">
                <a:solidFill>
                  <a:schemeClr val="bg1"/>
                </a:solidFill>
                <a:latin typeface="Arial" panose="020B0604020202020204" pitchFamily="34" charset="0"/>
                <a:cs typeface="Arial" panose="020B0604020202020204" pitchFamily="34" charset="0"/>
              </a:rPr>
              <a:t>a rich man</a:t>
            </a:r>
            <a:r>
              <a:rPr lang="en-US" sz="2000" b="1" dirty="0">
                <a:solidFill>
                  <a:schemeClr val="bg1"/>
                </a:solidFill>
                <a:latin typeface="Arial" panose="020B0604020202020204" pitchFamily="34" charset="0"/>
                <a:cs typeface="Arial" panose="020B0604020202020204" pitchFamily="34" charset="0"/>
              </a:rPr>
              <a:t> from Arimathea, named </a:t>
            </a:r>
            <a:r>
              <a:rPr lang="en-US" sz="2000" b="1" u="sng" dirty="0">
                <a:solidFill>
                  <a:schemeClr val="bg1"/>
                </a:solidFill>
                <a:latin typeface="Arial" panose="020B0604020202020204" pitchFamily="34" charset="0"/>
                <a:cs typeface="Arial" panose="020B0604020202020204" pitchFamily="34" charset="0"/>
              </a:rPr>
              <a:t>Joseph</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who himself had also become a disciple of Jesus</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58</a:t>
            </a:r>
            <a:r>
              <a:rPr lang="en-US" sz="2000" b="1" dirty="0">
                <a:solidFill>
                  <a:schemeClr val="bg1"/>
                </a:solidFill>
                <a:latin typeface="Arial" panose="020B0604020202020204" pitchFamily="34" charset="0"/>
                <a:cs typeface="Arial" panose="020B0604020202020204" pitchFamily="34" charset="0"/>
              </a:rPr>
              <a:t> This man went to Pilate and asked for the body of Jesus. Then Pilate ordered it to be given </a:t>
            </a:r>
            <a:r>
              <a:rPr lang="en-US" sz="2000" b="1" i="1" dirty="0">
                <a:solidFill>
                  <a:schemeClr val="bg1"/>
                </a:solidFill>
                <a:latin typeface="Arial" panose="020B0604020202020204" pitchFamily="34" charset="0"/>
                <a:cs typeface="Arial" panose="020B0604020202020204" pitchFamily="34" charset="0"/>
              </a:rPr>
              <a:t>to him.</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59</a:t>
            </a:r>
            <a:r>
              <a:rPr lang="en-US" sz="2000" b="1" dirty="0">
                <a:solidFill>
                  <a:schemeClr val="bg1"/>
                </a:solidFill>
                <a:latin typeface="Arial" panose="020B0604020202020204" pitchFamily="34" charset="0"/>
                <a:cs typeface="Arial" panose="020B0604020202020204" pitchFamily="34" charset="0"/>
              </a:rPr>
              <a:t> And Joseph took the body and wrapped it in a clean linen cloth, </a:t>
            </a:r>
            <a:r>
              <a:rPr lang="en-US" sz="2000" b="1" baseline="30000" dirty="0">
                <a:solidFill>
                  <a:schemeClr val="bg1"/>
                </a:solidFill>
                <a:latin typeface="Arial" panose="020B0604020202020204" pitchFamily="34" charset="0"/>
                <a:cs typeface="Arial" panose="020B0604020202020204" pitchFamily="34" charset="0"/>
              </a:rPr>
              <a:t>60</a:t>
            </a:r>
            <a:r>
              <a:rPr lang="en-US" sz="2000" b="1" dirty="0">
                <a:solidFill>
                  <a:schemeClr val="bg1"/>
                </a:solidFill>
                <a:latin typeface="Arial" panose="020B0604020202020204" pitchFamily="34" charset="0"/>
                <a:cs typeface="Arial" panose="020B0604020202020204" pitchFamily="34" charset="0"/>
              </a:rPr>
              <a:t> and </a:t>
            </a:r>
            <a:r>
              <a:rPr lang="en-US" sz="2000" b="1" u="sng" dirty="0">
                <a:solidFill>
                  <a:schemeClr val="bg1"/>
                </a:solidFill>
                <a:latin typeface="Arial" panose="020B0604020202020204" pitchFamily="34" charset="0"/>
                <a:cs typeface="Arial" panose="020B0604020202020204" pitchFamily="34" charset="0"/>
              </a:rPr>
              <a:t>laid it in his own new tomb</a:t>
            </a:r>
            <a:r>
              <a:rPr lang="en-US" sz="2000" b="1" dirty="0">
                <a:solidFill>
                  <a:schemeClr val="bg1"/>
                </a:solidFill>
                <a:latin typeface="Arial" panose="020B0604020202020204" pitchFamily="34" charset="0"/>
                <a:cs typeface="Arial" panose="020B0604020202020204" pitchFamily="34" charset="0"/>
              </a:rPr>
              <a:t>, which he had hewn out in the rock; and he rolled a large stone against the entrance of the tomb and went away. </a:t>
            </a:r>
          </a:p>
        </p:txBody>
      </p:sp>
      <p:sp>
        <p:nvSpPr>
          <p:cNvPr id="11" name="Rectangle 10"/>
          <p:cNvSpPr>
            <a:spLocks noChangeArrowheads="1"/>
          </p:cNvSpPr>
          <p:nvPr/>
        </p:nvSpPr>
        <p:spPr bwMode="auto">
          <a:xfrm>
            <a:off x="4572000" y="1329910"/>
            <a:ext cx="4563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Only John notes the garden</a:t>
            </a:r>
          </a:p>
        </p:txBody>
      </p:sp>
      <p:sp>
        <p:nvSpPr>
          <p:cNvPr id="12" name="Rectangle 11"/>
          <p:cNvSpPr>
            <a:spLocks noChangeArrowheads="1"/>
          </p:cNvSpPr>
          <p:nvPr/>
        </p:nvSpPr>
        <p:spPr bwMode="auto">
          <a:xfrm>
            <a:off x="4571999" y="1730020"/>
            <a:ext cx="456320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Note that both Joseph and Nicodemus, by their participation in the burial of Christ, rendered themselves unclean for participation in the Passover celebration, while those who forced the murder of the Lamb of God evidently joined in the feast as though they had done no wrong. </a:t>
            </a:r>
            <a:r>
              <a:rPr lang="en-US" sz="1600" b="1" dirty="0">
                <a:latin typeface="Arial" panose="020B0604020202020204" pitchFamily="34" charset="0"/>
                <a:cs typeface="Arial" panose="020B0604020202020204" pitchFamily="34" charset="0"/>
              </a:rPr>
              <a:t>– King. Truth Commentaries</a:t>
            </a:r>
            <a:r>
              <a:rPr lang="en-US" sz="2000" b="1" dirty="0">
                <a:latin typeface="Arial" panose="020B0604020202020204" pitchFamily="34" charset="0"/>
                <a:cs typeface="Arial" panose="020B0604020202020204" pitchFamily="34" charset="0"/>
              </a:rPr>
              <a:t> </a:t>
            </a:r>
          </a:p>
        </p:txBody>
      </p:sp>
      <p:sp>
        <p:nvSpPr>
          <p:cNvPr id="13" name="Rectangle 12"/>
          <p:cNvSpPr/>
          <p:nvPr/>
        </p:nvSpPr>
        <p:spPr>
          <a:xfrm>
            <a:off x="4240405" y="4938051"/>
            <a:ext cx="4894800" cy="1906323"/>
          </a:xfrm>
          <a:prstGeom prst="rect">
            <a:avLst/>
          </a:prstGeom>
          <a:solidFill>
            <a:srgbClr val="FFF9E7"/>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18:28 (NASB95) </a:t>
            </a:r>
          </a:p>
          <a:p>
            <a:r>
              <a:rPr lang="en-US" sz="2000" b="1" baseline="30000" dirty="0">
                <a:solidFill>
                  <a:schemeClr val="bg1"/>
                </a:solidFill>
                <a:latin typeface="Arial" panose="020B0604020202020204" pitchFamily="34" charset="0"/>
                <a:cs typeface="Arial" panose="020B0604020202020204" pitchFamily="34" charset="0"/>
              </a:rPr>
              <a:t>28</a:t>
            </a:r>
            <a:r>
              <a:rPr lang="en-US" sz="2000" b="1" dirty="0">
                <a:solidFill>
                  <a:schemeClr val="bg1"/>
                </a:solidFill>
                <a:latin typeface="Arial" panose="020B0604020202020204" pitchFamily="34" charset="0"/>
                <a:cs typeface="Arial" panose="020B0604020202020204" pitchFamily="34" charset="0"/>
              </a:rPr>
              <a:t> Then they led Jesus from Caiaphas into the </a:t>
            </a:r>
            <a:r>
              <a:rPr lang="en-US" sz="2000" b="1" dirty="0" err="1">
                <a:solidFill>
                  <a:schemeClr val="bg1"/>
                </a:solidFill>
                <a:latin typeface="Arial" panose="020B0604020202020204" pitchFamily="34" charset="0"/>
                <a:cs typeface="Arial" panose="020B0604020202020204" pitchFamily="34" charset="0"/>
              </a:rPr>
              <a:t>Praetorium</a:t>
            </a:r>
            <a:r>
              <a:rPr lang="en-US" sz="2000" b="1" dirty="0">
                <a:solidFill>
                  <a:schemeClr val="bg1"/>
                </a:solidFill>
                <a:latin typeface="Arial" panose="020B0604020202020204" pitchFamily="34" charset="0"/>
                <a:cs typeface="Arial" panose="020B0604020202020204" pitchFamily="34" charset="0"/>
              </a:rPr>
              <a:t>, and it was early; and </a:t>
            </a:r>
            <a:r>
              <a:rPr lang="en-US" sz="2000" b="1" u="sng" dirty="0">
                <a:solidFill>
                  <a:schemeClr val="bg1"/>
                </a:solidFill>
                <a:latin typeface="Arial" panose="020B0604020202020204" pitchFamily="34" charset="0"/>
                <a:cs typeface="Arial" panose="020B0604020202020204" pitchFamily="34" charset="0"/>
              </a:rPr>
              <a:t>they themselves did not enter into the </a:t>
            </a:r>
            <a:r>
              <a:rPr lang="en-US" sz="2000" b="1" u="sng" dirty="0" err="1">
                <a:solidFill>
                  <a:schemeClr val="bg1"/>
                </a:solidFill>
                <a:latin typeface="Arial" panose="020B0604020202020204" pitchFamily="34" charset="0"/>
                <a:cs typeface="Arial" panose="020B0604020202020204" pitchFamily="34" charset="0"/>
              </a:rPr>
              <a:t>Praetorium</a:t>
            </a:r>
            <a:r>
              <a:rPr lang="en-US" sz="2000" b="1" u="sng" dirty="0">
                <a:solidFill>
                  <a:schemeClr val="bg1"/>
                </a:solidFill>
                <a:latin typeface="Arial" panose="020B0604020202020204" pitchFamily="34" charset="0"/>
                <a:cs typeface="Arial" panose="020B0604020202020204" pitchFamily="34" charset="0"/>
              </a:rPr>
              <a:t> so that they would not be defiled, but might eat the Passover</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0" grpId="1" animBg="1"/>
      <p:bldP spid="11" grpId="0"/>
      <p:bldP spid="12" grpId="0"/>
      <p:bldP spid="1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2000" b="1" dirty="0"/>
              <a:t>LESSON 24 – JOHN 19:1-42</a:t>
            </a:r>
          </a:p>
        </p:txBody>
      </p:sp>
    </p:spTree>
    <p:extLst>
      <p:ext uri="{BB962C8B-B14F-4D97-AF65-F5344CB8AC3E}">
        <p14:creationId xmlns:p14="http://schemas.microsoft.com/office/powerpoint/2010/main" val="328404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4</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had Caiaphas said about Jesus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on a previous occasion?</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18:14 (NASB95) </a:t>
            </a:r>
          </a:p>
          <a:p>
            <a:pPr>
              <a:buNone/>
            </a:pPr>
            <a:r>
              <a:rPr lang="en-US" sz="2400" b="1" baseline="30000" dirty="0">
                <a:latin typeface="Arial" panose="020B0604020202020204" pitchFamily="34" charset="0"/>
                <a:cs typeface="Arial" panose="020B0604020202020204" pitchFamily="34" charset="0"/>
              </a:rPr>
              <a:t>14</a:t>
            </a:r>
            <a:r>
              <a:rPr lang="en-US" sz="2400" b="1" dirty="0">
                <a:latin typeface="Arial" panose="020B0604020202020204" pitchFamily="34" charset="0"/>
                <a:cs typeface="Arial" panose="020B0604020202020204" pitchFamily="34" charset="0"/>
              </a:rPr>
              <a:t> Now Caiaphas was the one who had advised the Jews that it was expedient for one man to die on behalf of the people. </a:t>
            </a:r>
          </a:p>
        </p:txBody>
      </p:sp>
    </p:spTree>
    <p:extLst>
      <p:ext uri="{BB962C8B-B14F-4D97-AF65-F5344CB8AC3E}">
        <p14:creationId xmlns:p14="http://schemas.microsoft.com/office/powerpoint/2010/main" val="37968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5</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the damsel who kept the door ask Peter?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18:17 (NASB95) </a:t>
            </a:r>
          </a:p>
          <a:p>
            <a:pPr>
              <a:buNone/>
            </a:pP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Then the slave-girl who kept the door said to Peter, </a:t>
            </a:r>
            <a:r>
              <a:rPr lang="en-US" sz="2400" b="1" u="sng" dirty="0">
                <a:latin typeface="Arial" panose="020B0604020202020204" pitchFamily="34" charset="0"/>
                <a:cs typeface="Arial" panose="020B0604020202020204" pitchFamily="34" charset="0"/>
              </a:rPr>
              <a:t>“You are not also </a:t>
            </a:r>
            <a:r>
              <a:rPr lang="en-US" sz="2400" b="1" i="1" u="sng" dirty="0">
                <a:latin typeface="Arial" panose="020B0604020202020204" pitchFamily="34" charset="0"/>
                <a:cs typeface="Arial" panose="020B0604020202020204" pitchFamily="34" charset="0"/>
              </a:rPr>
              <a:t>one</a:t>
            </a:r>
            <a:r>
              <a:rPr lang="en-US" sz="2400" b="1" u="sng" dirty="0">
                <a:latin typeface="Arial" panose="020B0604020202020204" pitchFamily="34" charset="0"/>
                <a:cs typeface="Arial" panose="020B0604020202020204" pitchFamily="34" charset="0"/>
              </a:rPr>
              <a:t> of this man’s disciples, are you?”</a:t>
            </a:r>
            <a:r>
              <a:rPr lang="en-US" sz="2400" b="1" dirty="0">
                <a:latin typeface="Arial" panose="020B0604020202020204" pitchFamily="34" charset="0"/>
                <a:cs typeface="Arial" panose="020B0604020202020204" pitchFamily="34" charset="0"/>
              </a:rPr>
              <a:t> He said, “I am not.” </a:t>
            </a:r>
          </a:p>
        </p:txBody>
      </p:sp>
    </p:spTree>
    <p:extLst>
      <p:ext uri="{BB962C8B-B14F-4D97-AF65-F5344CB8AC3E}">
        <p14:creationId xmlns:p14="http://schemas.microsoft.com/office/powerpoint/2010/main" val="20433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6</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question did Jesus raise of the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officer who struck Him?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18:23 (NASB95) </a:t>
            </a:r>
          </a:p>
          <a:p>
            <a:pPr>
              <a:buNone/>
            </a:pP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Jesus answered him, “</a:t>
            </a:r>
            <a:r>
              <a:rPr lang="en-US" sz="2400" b="1" u="sng" dirty="0">
                <a:latin typeface="Arial" panose="020B0604020202020204" pitchFamily="34" charset="0"/>
                <a:cs typeface="Arial" panose="020B0604020202020204" pitchFamily="34" charset="0"/>
              </a:rPr>
              <a:t>If I have spoken wrongly, testify of the wrong; but if rightly, why do you strike Me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120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7</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couldn’t these devout Jews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come into Pilate’s presence?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18:28 (NASB95) </a:t>
            </a:r>
          </a:p>
          <a:p>
            <a:pPr>
              <a:buNone/>
            </a:pPr>
            <a:r>
              <a:rPr lang="en-US" sz="2400" b="1" baseline="30000" dirty="0">
                <a:latin typeface="Arial" panose="020B0604020202020204" pitchFamily="34" charset="0"/>
                <a:cs typeface="Arial" panose="020B0604020202020204" pitchFamily="34" charset="0"/>
              </a:rPr>
              <a:t>28</a:t>
            </a:r>
            <a:r>
              <a:rPr lang="en-US" sz="2400" b="1" dirty="0">
                <a:latin typeface="Arial" panose="020B0604020202020204" pitchFamily="34" charset="0"/>
                <a:cs typeface="Arial" panose="020B0604020202020204" pitchFamily="34" charset="0"/>
              </a:rPr>
              <a:t> Then they led Jesus from Caiaphas into the </a:t>
            </a:r>
            <a:r>
              <a:rPr lang="en-US" sz="2400" b="1" dirty="0" err="1">
                <a:latin typeface="Arial" panose="020B0604020202020204" pitchFamily="34" charset="0"/>
                <a:cs typeface="Arial" panose="020B0604020202020204" pitchFamily="34" charset="0"/>
              </a:rPr>
              <a:t>Praetorium</a:t>
            </a:r>
            <a:r>
              <a:rPr lang="en-US" sz="2400" b="1" dirty="0">
                <a:latin typeface="Arial" panose="020B0604020202020204" pitchFamily="34" charset="0"/>
                <a:cs typeface="Arial" panose="020B0604020202020204" pitchFamily="34" charset="0"/>
              </a:rPr>
              <a:t>, and it was early; and they themselves did not enter into the </a:t>
            </a:r>
            <a:r>
              <a:rPr lang="en-US" sz="2400" b="1" dirty="0" err="1">
                <a:latin typeface="Arial" panose="020B0604020202020204" pitchFamily="34" charset="0"/>
                <a:cs typeface="Arial" panose="020B0604020202020204" pitchFamily="34" charset="0"/>
              </a:rPr>
              <a:t>Praetorium</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so that they would not be defiled, but might eat the Passover</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311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23 – Question 8</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was done to fulfill the saying of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Jesus concerning His death?</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18:31–32 (NASB95) </a:t>
            </a:r>
          </a:p>
          <a:p>
            <a:pPr>
              <a:buNone/>
            </a:pPr>
            <a:r>
              <a:rPr lang="en-US" sz="2400" b="1" baseline="30000" dirty="0">
                <a:latin typeface="Arial" panose="020B0604020202020204" pitchFamily="34" charset="0"/>
                <a:cs typeface="Arial" panose="020B0604020202020204" pitchFamily="34" charset="0"/>
              </a:rPr>
              <a:t>31</a:t>
            </a:r>
            <a:r>
              <a:rPr lang="en-US" sz="2400" b="1" dirty="0">
                <a:latin typeface="Arial" panose="020B0604020202020204" pitchFamily="34" charset="0"/>
                <a:cs typeface="Arial" panose="020B0604020202020204" pitchFamily="34" charset="0"/>
              </a:rPr>
              <a:t> So Pilate said to them, “Take Him yourselves, and judge Him according to your law.” The Jews said to him, “</a:t>
            </a:r>
            <a:r>
              <a:rPr lang="en-US" sz="2400" b="1" u="sng" dirty="0">
                <a:latin typeface="Arial" panose="020B0604020202020204" pitchFamily="34" charset="0"/>
                <a:cs typeface="Arial" panose="020B0604020202020204" pitchFamily="34" charset="0"/>
              </a:rPr>
              <a:t>We are not permitted to put anyone to death,” </a:t>
            </a:r>
            <a:r>
              <a:rPr lang="en-US" sz="2400" b="1" u="sng" baseline="30000" dirty="0">
                <a:latin typeface="Arial" panose="020B0604020202020204" pitchFamily="34" charset="0"/>
                <a:cs typeface="Arial" panose="020B0604020202020204" pitchFamily="34" charset="0"/>
              </a:rPr>
              <a:t>32</a:t>
            </a:r>
            <a:r>
              <a:rPr lang="en-US" sz="2400" b="1" u="sng" dirty="0">
                <a:latin typeface="Arial" panose="020B0604020202020204" pitchFamily="34" charset="0"/>
                <a:cs typeface="Arial" panose="020B0604020202020204" pitchFamily="34" charset="0"/>
              </a:rPr>
              <a:t> to fulfill the word of Jesus which He spoke, signifying by what kind of death He was about to die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628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2599</TotalTime>
  <Words>7117</Words>
  <Application>Microsoft Office PowerPoint</Application>
  <PresentationFormat>On-screen Show (4:3)</PresentationFormat>
  <Paragraphs>380</Paragraphs>
  <Slides>41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Adelle-Regular</vt:lpstr>
      <vt:lpstr>Apple Chancery</vt:lpstr>
      <vt:lpstr>Arial</vt:lpstr>
      <vt:lpstr>Calibri</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Caldwell</cp:lastModifiedBy>
  <cp:revision>90</cp:revision>
  <dcterms:created xsi:type="dcterms:W3CDTF">2014-03-26T14:03:34Z</dcterms:created>
  <dcterms:modified xsi:type="dcterms:W3CDTF">2016-07-28T01:09:51Z</dcterms:modified>
</cp:coreProperties>
</file>